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Relationships xmlns="http://schemas.openxmlformats.org/package/2006/relationships">
  <Relationship Id="rId1" Type="http://schemas.openxmlformats.org/officeDocument/2006/relationships/officeDocument" Target="ppt/presentation.xml"/>
  <Relationship Id="rId2" Type="http://schemas.openxmlformats.org/package/2006/relationships/metadata/thumbnail" Target="docProps/thumbnail.jpeg"/>
  <Relationship Id="rId3" Type="http://schemas.openxmlformats.org/package/2006/relationships/metadata/core-properties" Target="docProps/core.xml"/>
  <Relationship Id="rId4" Type="http://schemas.openxmlformats.org/officeDocument/2006/relationships/extended-properties" Target="docProps/app.xml"/>
</Relationships>

</file>

<file path=docProps\app.xml><?xml version="1.0" encoding="utf-8"?>
<Properties xmlns="http://schemas.openxmlformats.org/officeDocument/2006/extended-properties" xmlns:vt="http://schemas.openxmlformats.org/officeDocument/2006/docPropsVTypes">
  <TotalTime>0</TotalTime>
  <Words>3</Words>
  <Application>Microsoft Office PowerPoint</Application>
  <PresentationFormat>On-screen Show (4:3)</PresentationFormat>
  <Paragraphs>2</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oreProperties xmlns="http://schemas.openxmlformats.org/package/2006/metadata/core-properties" xmlns:cp="http://schemas.openxmlformats.org/package/2006/metadata/core-properties" xmlns:dc="http://purl.org/dc/elements/1.1/" xmlns:dcterms="http://purl.org/dc/terms/" xmlns:xsi="http://www.w3.org/2001/XMLSchema-instance">
  <dcterms:created xsi:type="dcterms:W3CDTF">2006-08-16T00:00:00Z</dcterms:created>
  <dc:creator>Asterix</dc:creator>
  <lastModifiedBy>Asterix</lastModifiedBy>
  <dcterms:modified xsi:type="dcterms:W3CDTF">2012-11-21T16:37:59Z</dcterms:modified>
  <revision>3</revision>
  <dc:title>PowerPoint Presentation</dc:title>
</coreProperties>
</file>

<file path=docProps\thumbnail.jpeg>
</file>

<file path=ppt\_rels\presentation.xml.rels><?xml version="1.0" encoding="UTF-8"?>

<Relationships xmlns="http://schemas.openxmlformats.org/package/2006/relationships">
  <Relationship Id="rId1" Type="http://schemas.openxmlformats.org/officeDocument/2006/relationships/slideMaster" Target="slideMasters/slideMaster1.xml"/>
  <Relationship Id="rId10" Type="http://schemas.openxmlformats.org/officeDocument/2006/relationships/slide" Target="slides/slide4.xml"/>
  <Relationship Id="rId11" Type="http://schemas.openxmlformats.org/officeDocument/2006/relationships/slide" Target="slides/slide5.xml"/>
  <Relationship Id="rId12" Type="http://schemas.openxmlformats.org/officeDocument/2006/relationships/slide" Target="slides/slide6.xml"/>
  <Relationship Id="rId13" Type="http://schemas.openxmlformats.org/officeDocument/2006/relationships/slide" Target="slides/slide7.xml"/>
  <Relationship Id="rId14" Type="http://schemas.openxmlformats.org/officeDocument/2006/relationships/slide" Target="slides/slide8.xml"/>
  <Relationship Id="rId15" Type="http://schemas.openxmlformats.org/officeDocument/2006/relationships/slide" Target="slides/slide9.xml"/>
  <Relationship Id="rId3" Type="http://schemas.openxmlformats.org/officeDocument/2006/relationships/notesMaster" Target="notesMasters/notesMaster1.xml"/>
  <Relationship Id="rId4" Type="http://schemas.openxmlformats.org/officeDocument/2006/relationships/presProps" Target="presProps.xml"/>
  <Relationship Id="rId5" Type="http://schemas.openxmlformats.org/officeDocument/2006/relationships/viewProps" Target="viewProps.xml"/>
  <Relationship Id="rId6" Type="http://schemas.openxmlformats.org/officeDocument/2006/relationships/theme" Target="theme/theme1.xml"/>
  <Relationship Id="rId7" Type="http://schemas.openxmlformats.org/officeDocument/2006/relationships/tableStyles" Target="tableStyles.xml"/>
  <Relationship Id="rId8" Type="http://schemas.openxmlformats.org/officeDocument/2006/relationships/slide" Target="slides/slide2.xml"/>
  <Relationship Id="rId9" Type="http://schemas.openxmlformats.org/officeDocument/2006/relationships/slide" Target="slides/slide3.xml"/>
</Relationships>

</file>

<file path=ppt\media\image1.jpeg>
</file>

<file path=ppt\media\play.png>
</file>

<file path=ppt\notesMasters\_rels\notesMaster1.xml.rels><?xml version="1.0" encoding="UTF-8"?>

<Relationships xmlns="http://schemas.openxmlformats.org/package/2006/relationships">
  <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FF8BF4-F46E-47D4-8403-C880060200F8}" type="datetimeFigureOut">
              <a:rPr lang="en-US" smtClean="0"/>
              <a:t>11/21/2012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159E77-4725-4CB7-9EC4-5EC2DD79573E}" type="slidenum">
              <a:rPr lang="en-US" smtClean="0"/>
              <a:t>‹#›</a:t>
            </a:fld>
            <a:endParaRPr lang="en-US"/>
          </a:p>
        </p:txBody>
      </p:sp>
    </p:spTree>
    <p:extLst>
      <p:ext uri="{BB962C8B-B14F-4D97-AF65-F5344CB8AC3E}">
        <p14:creationId xmlns:p14="http://schemas.microsoft.com/office/powerpoint/2010/main" val="2555898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
	<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
	<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
	<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
	<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
	<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
	<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
	<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Hello World</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This is a report on the Avg of amount when and account is fixed to 'Benesov'. We will start by answering the original query and we complement the result with contextualization and detailed analyses.</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Here, you can see the answer of the original query. You have specified and account to be equal to 'Benesov'. We report on Avg of amount grouped by account at level 2, and date at level 2 .
You can observe the results in this table. We highlight the largest value with red and the lowest value with blue color.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Act I: Putting results in context
In this series of slides we put the original result in context, by comparing the behavior of its defining values with the behavior of values that are similar to them.</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graphic, we put the original request in context by comparing the value 'Benesov' for account at level 1 with its sibling values. We highlight the reference cells with bold, the highest values with red and the lowest values with blue color. We calculate the Avg of amount while fixing and account at level 2 to be equal to ''central Bohemia''.
Compared to its sibling we observe the following:
In 1 out of 46 cases Benesov has higher value than Beroun.
In 45 out of 46 cases Beroun has null value.
In 46 out of 46 cases Kladno has null value.
In 1 out of 46 cases Benesov has lower value than Kolin.
In 45 out of 46 cases Kolin has null value.
In 2 out of 46 cases Benesov has higher value than Kutna Hora.
In 1 out of 46 cases Benesov has lower value than Kutna Hora.
In 43 out of 46 cases Kutna Hora has null value.
In 1 out of 46 cases Benesov has higher value than Melnik.
In 45 out of 46 cases Melnik has null value.
In 1 out of 46 cases Benesov has higher value than Mlada Boleslav.
In 45 out of 46 cases Mlada Boleslav has null value.
In 1 out of 46 cases Benesov has higher value than Nymburk.
In 1 out of 46 cases Benesov has lower value than Nymburk.
In 44 out of 46 cases Nymburk has null value.
In 46 out of 46 cases Praha - vychod has null value.
In 46 out of 46 cases Praha - zapad has null value.
In 46 out of 46 cases Pribram has null value.
In 1 out of 46 cases Benesov has lower value than Rakovnik.
In 45 out of 46 cases Rakovnik has null value.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Act II: Explaining results
In this series of slides we will present a detailed analysis of the values involved in the result of the original query. To this end, we drill-down the hierarchy of grouping levels of the result to one level of aggregation lower, whenever this is possible.</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slide, we expand dimension date by drilling down from level 2 to level 1. For each cell we show both the Avg of amount and the number of tuples that correspond to it in parentheses. We highlight the 54 lowest values in blue and the 54 largest in red color.
Some interesting findings include:
Column central Bohemia has 54 of the 54 highest values.
Column central Bohemia has 54 of the 54 lowest values.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slide, we expand dimension account by drilling down from level 2 to level 1. For each cell we show both the Avg of amount and the number of tuples that correspond to it in parentheses. We highlight the 22 lowest values in blue and the 22 largest in red color.
Some interesting findings include:
Column 06-1997 has 2 of the 22 highest values.
Column 06-1998 has 2 of the 22 highest values.
Column 08-1996 has 2 of the 22 highest values.
Column 10-1996 has 2 of the 22 highest values.
Column 03-1998 has 4 of the 22 lowest values.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slide we summarize our findings.
First, we tried to put the original result in context, by comparing its defining values with similar ones.
When we compared Benesov to its siblings, grouped by account and date, we observed the following:
In 1 out of 46 cases Benesov has higher value than Beroun.
In 45 out of 46 cases Beroun has null value.
In 46 out of 46 cases Kladno has null value.
In 1 out of 46 cases Benesov has lower value than Kolin.
In 45 out of 46 cases Kolin has null value.
In 2 out of 46 cases Benesov has higher value than Kutna Hora.
In 1 out of 46 cases Benesov has lower value than Kutna Hora.
In 43 out of 46 cases Kutna Hora has null value.
In 1 out of 46 cases Benesov has higher value than Melnik.
In 45 out of 46 cases Melnik has null value.
In 1 out of 46 cases Benesov has higher value than Mlada Boleslav.
In 45 out of 46 cases Mlada Boleslav has null value.
In 1 out of 46 cases Benesov has higher value than Nymburk.
In 1 out of 46 cases Benesov has lower value than Nymburk.
In 44 out of 46 cases Nymburk has null value.
In 46 out of 46 cases Praha - vychod has null value.
In 46 out of 46 cases Praha - zapad has null value.
In 46 out of 46 cases Pribram has null value.
In 1 out of 46 cases Benesov has lower value than Rakovnik.
In 45 out of 46 cases Rakovnik has null value.
Then we analyzed the results by drilling down one level in the hierarchy.
When we drilled down date, we observed the following facts:
Column central Bohemia has 54 of the 54 highest values.
Column central Bohemia has 54 of the 54 lowest values.
When we drilled down account, we observed the following facts:
Column 06-1997 has 2 of the 22 highest values.
Column 06-1998 has 2 of the 22 highest values.
Column 08-1996 has 2 of the 22 highest values.
Column 10-1996 has 2 of the 22 highest values.
Column 03-1998 has 4 of the 22 lowest values.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slideLayouts\_rels\slideLayout1.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Relationships xmlns="http://schemas.openxmlformats.org/package/2006/relationships">
  <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11/21/2012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
  <Relationship Id="rId1" Type="http://schemas.openxmlformats.org/officeDocument/2006/relationships/slideLayout" Target="../slideLayouts/slideLayout7.xml"/>
  <Relationship Id="rId2" Type="http://schemas.openxmlformats.org/officeDocument/2006/relationships/notesSlide" Target="../notesSlides/notesSlide1.xml"/>
</Relationships>

</file>

<file path=ppt\slides\_rels\slide2.xml.rels><?xml version="1.0" encoding="UTF-8"?>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xml"/>
  <Relationship Id="rId3" Type="http://schemas.microsoft.com/office/2007/relationships/media" Target="../media/7RGV1UH.wav"/>
  <Relationship Id="rId4" Type="http://schemas.openxmlformats.org/officeDocument/2006/relationships/audio" Target="../media/7RGV1UH.wav"/>
  <Relationship Id="rId5" Type="http://schemas.openxmlformats.org/officeDocument/2006/relationships/image" Target="../media/play.png"/>
  <Relationship Id="rId6" Type="http://schemas.openxmlformats.org/officeDocument/2006/relationships/image" Target="../media/image1.jpeg"/>
</Relationships>

</file>

<file path=ppt\slides\_rels\slide3.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3.xml"/>
  <Relationship Id="rId3" Type="http://schemas.microsoft.com/office/2007/relationships/media" Target="../media/0O9EEL.wav"/>
  <Relationship Id="rId4" Type="http://schemas.openxmlformats.org/officeDocument/2006/relationships/audio" Target="../media/0O9EEL.wav"/>
  <Relationship Id="rId5" Type="http://schemas.openxmlformats.org/officeDocument/2006/relationships/image" Target="../media/play.png"/>
</Relationships>

</file>

<file path=ppt\slides\_rels\slide4.xml.rels><?xml version="1.0" encoding="UTF-8"?>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4.xml"/>
  <Relationship Id="rId3" Type="http://schemas.microsoft.com/office/2007/relationships/media" Target="../media/PPS9TA2P.wav"/>
  <Relationship Id="rId4" Type="http://schemas.openxmlformats.org/officeDocument/2006/relationships/audio" Target="../media/PPS9TA2P.wav"/>
  <Relationship Id="rId5" Type="http://schemas.openxmlformats.org/officeDocument/2006/relationships/image" Target="../media/play.png"/>
</Relationships>

</file>

<file path=ppt\slides\_rels\slide5.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5.xml"/>
  <Relationship Id="rId3" Type="http://schemas.microsoft.com/office/2007/relationships/media" Target="../media/OS3IDN.wav"/>
  <Relationship Id="rId4" Type="http://schemas.openxmlformats.org/officeDocument/2006/relationships/audio" Target="../media/OS3IDN.wav"/>
  <Relationship Id="rId5" Type="http://schemas.openxmlformats.org/officeDocument/2006/relationships/image" Target="../media/play.png"/>
</Relationships>

</file>

<file path=ppt\slides\_rels\slide6.xml.rels><?xml version="1.0" encoding="UTF-8"?>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6.xml"/>
  <Relationship Id="rId3" Type="http://schemas.microsoft.com/office/2007/relationships/media" Target="../media/V0B2B5.wav"/>
  <Relationship Id="rId4" Type="http://schemas.openxmlformats.org/officeDocument/2006/relationships/audio" Target="../media/V0B2B5.wav"/>
  <Relationship Id="rId5" Type="http://schemas.openxmlformats.org/officeDocument/2006/relationships/image" Target="../media/play.png"/>
</Relationships>

</file>

<file path=ppt\slides\_rels\slide7.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7.xml"/>
  <Relationship Id="rId3" Type="http://schemas.microsoft.com/office/2007/relationships/media" Target="../media/KGHWGQ.wav"/>
  <Relationship Id="rId4" Type="http://schemas.openxmlformats.org/officeDocument/2006/relationships/audio" Target="../media/KGHWGQ.wav"/>
  <Relationship Id="rId5" Type="http://schemas.openxmlformats.org/officeDocument/2006/relationships/image" Target="../media/play.png"/>
</Relationships>

</file>

<file path=ppt\slides\_rels\slide8.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8.xml"/>
  <Relationship Id="rId3" Type="http://schemas.microsoft.com/office/2007/relationships/media" Target="../media/6Q22G3QD.wav"/>
  <Relationship Id="rId4" Type="http://schemas.openxmlformats.org/officeDocument/2006/relationships/audio" Target="../media/6Q22G3QD.wav"/>
  <Relationship Id="rId5" Type="http://schemas.openxmlformats.org/officeDocument/2006/relationships/image" Target="../media/play.png"/>
</Relationships>

</file>

<file path=ppt\slides\_rels\slide9.xml.rels><?xml version="1.0" encoding="UTF-8"?>

<Relationships xmlns="http://schemas.openxmlformats.org/package/2006/relationships">
  <Relationship Id="rId1" Type="http://schemas.openxmlformats.org/officeDocument/2006/relationships/slideLayout" Target="../slideLayouts/slideLayout2.xml"/>
  <Relationship Id="rId2" Type="http://schemas.openxmlformats.org/officeDocument/2006/relationships/notesSlide" Target="../notesSlides/notesSlide9.xml"/>
  <Relationship Id="rId3" Type="http://schemas.microsoft.com/office/2007/relationships/media" Target="../media/SWVJE4U2.wav"/>
  <Relationship Id="rId4" Type="http://schemas.openxmlformats.org/officeDocument/2006/relationships/audio" Target="../media/SWVJE4U2.wav"/>
  <Relationship Id="rId5" Type="http://schemas.openxmlformats.org/officeDocument/2006/relationships/image" Target="../media/play.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6527630"/>
      </p:ext>
    </p:extLst>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ctrTitle"/>
          </p:nvPr>
        </p:nvSpPr>
        <p:spPr>
          <a:xfrm>
            <a:off x="685800" y="2130425"/>
            <a:ext cx="7772400" cy="1470025"/>
          </a:xfrm>
        </p:spPr>
        <p:txBody>
          <a:bodyPr/>
          <a:lstStyle/>
          <a:p>
            <a:pPr algn="l"/>
            <a:r>
              <a:rPr lang="en-US"/>
              <a:t>CineCube Report</a:t>
            </a:r>
          </a:p>
        </p:txBody>
      </p:sp>
      <p:sp xmlns:p="http://schemas.openxmlformats.org/presentationml/2006/main" xmlns:a="http://schemas.openxmlformats.org/drawingml/2006/main" xmlns:r="http://schemas.openxmlformats.org/officeDocument/2006/relationships">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lgn="just"/>
            <a:r>
              <a:rPr lang="en-US" b="false" sz="2000"/>
              <a:t>This is a report on the Avg of amount when and account is fixed to 'Benesov'. We will start by answering the original query and we complement the result with contextualization and detailed analyses.</a:t>
            </a:r>
          </a:p>
        </p:txBody>
      </p:sp>
      <p:pic>
        <p:nvPicPr>
          <p:cNvPr name="Picture 3" id="4"/>
          <p:cNvPicPr>
            <a:picLocks noChangeAspect="true"/>
          </p:cNvPicPr>
          <p:nvPr/>
        </p:nvPicPr>
        <p:blipFill>
          <a:blip r:embed="rId6"/>
          <a:stretch>
            <a:fillRect/>
          </a:stretch>
        </p:blipFill>
        <p:spPr>
          <a:xfrm>
            <a:off x="5334000" y="0"/>
            <a:ext cx="3810000" cy="3810000"/>
          </a:xfrm>
          <a:prstGeom prst="rect">
            <a:avLst/>
          </a:prstGeom>
        </p:spPr>
      </p:pic>
      <p:pic>
        <p:nvPicPr>
          <p:cNvPr id="4" name="7RGV1UH.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Answer to the original question</a:t>
            </a:r>
          </a:p>
        </p:txBody>
      </p:sp>
      <p:graphicFrame>
        <p:nvGraphicFramePr>
          <p:cNvPr name="Table 2" id="3"/>
          <p:cNvGraphicFramePr>
            <a:graphicFrameLocks noGrp="true"/>
          </p:cNvGraphicFramePr>
          <p:nvPr/>
        </p:nvGraphicFramePr>
        <p:xfrm>
          <a:off x="3302000" y="1270000"/>
          <a:ext cx="1270000" cy="1270000"/>
        </p:xfrm>
        <a:graphic>
          <a:graphicData uri="http://schemas.openxmlformats.org/drawingml/2006/table">
            <a:tbl>
              <a:tblPr/>
              <a:tblGrid>
                <a:gridCol w="1270000"/>
                <a:gridCol w="1270000"/>
              </a:tblGrid>
              <a:tr h="254000">
                <a:tc>
                  <a:txBody>
                    <a:bodyPr/>
                    <a:lstStyle/>
                    <a:p>
                      <a:pPr algn="ctr"/>
                      <a:r>
                        <a:rPr lang="en-US" sz="1200">
                          <a:solidFill>
                            <a:srgbClr val="000000"/>
                          </a:solidFill>
                        </a:rPr>
                        <a:t/>
                      </a:r>
                    </a:p>
                  </a:txBody>
                  <a:tcPr marT="0" marL="6350" marR="0" marB="0" anchor="ctr">
                    <a:lnL>
                      <a:noFill/>
                    </a:lnL>
                    <a:lnR>
                      <a:noFill/>
                    </a:lnR>
                    <a:lnT>
                      <a:noFill/>
                    </a:lnT>
                    <a:lnB>
                      <a:noFill/>
                    </a:lnB>
                  </a:tcPr>
                </a:tc>
                <a:tc>
                  <a:txBody>
                    <a:bodyPr/>
                    <a:lstStyle/>
                    <a:p>
                      <a:pPr algn="ctr"/>
                      <a:r>
                        <a:rPr lang="en-US" sz="1200">
                          <a:solidFill>
                            <a:srgbClr val="000000"/>
                          </a:solidFill>
                        </a:rPr>
                        <a:t>central Bohemia</a:t>
                      </a:r>
                    </a:p>
                  </a:txBody>
                  <a:tcPr marT="0" marL="0" marR="0" marB="0">
                    <a:lnL>
                      <a:noFill/>
                    </a:lnL>
                    <a:lnR>
                      <a:noFill/>
                    </a:lnR>
                    <a:lnT>
                      <a:noFill/>
                    </a:lnT>
                    <a:lnB>
                      <a:noFill/>
                    </a:lnB>
                  </a:tcPr>
                </a:tc>
              </a:tr>
              <a:tr h="254000">
                <a:tc>
                  <a:txBody>
                    <a:bodyPr/>
                    <a:lstStyle/>
                    <a:p>
                      <a:pPr algn="r"/>
                      <a:r>
                        <a:rPr lang="en-US" sz="1200">
                          <a:solidFill>
                            <a:srgbClr val="000000"/>
                          </a:solidFill>
                        </a:rPr>
                        <a:t>04-1998</a:t>
                      </a:r>
                    </a:p>
                  </a:txBody>
                  <a:tcPr marT="0" marL="6350" marR="0" marB="0">
                    <a:lnL>
                      <a:noFill/>
                    </a:lnL>
                    <a:lnR>
                      <a:noFill/>
                    </a:lnR>
                    <a:lnT>
                      <a:noFill/>
                    </a:lnT>
                    <a:lnB>
                      <a:noFill/>
                    </a:lnB>
                  </a:tcPr>
                </a:tc>
                <a:tc>
                  <a:txBody>
                    <a:bodyPr/>
                    <a:lstStyle/>
                    <a:p>
                      <a:pPr algn="ctr"/>
                      <a:r>
                        <a:rPr lang="en-US" sz="1200">
                          <a:solidFill>
                            <a:srgbClr val="000000"/>
                          </a:solidFill>
                        </a:rPr>
                        <a:t>93888.00</a:t>
                      </a:r>
                    </a:p>
                  </a:txBody>
                  <a:tcPr marT="0" marL="0" marR="0" marB="0">
                    <a:lnL>
                      <a:noFill/>
                    </a:lnL>
                    <a:lnR>
                      <a:noFill/>
                    </a:lnR>
                    <a:lnT>
                      <a:noFill/>
                    </a:lnT>
                    <a:lnB>
                      <a:noFill/>
                    </a:lnB>
                  </a:tcPr>
                </a:tc>
              </a:tr>
              <a:tr h="254000">
                <a:tc>
                  <a:txBody>
                    <a:bodyPr/>
                    <a:lstStyle/>
                    <a:p>
                      <a:pPr algn="r"/>
                      <a:r>
                        <a:rPr lang="en-US" sz="1200">
                          <a:solidFill>
                            <a:srgbClr val="000000"/>
                          </a:solidFill>
                        </a:rPr>
                        <a:t>06-1998</a:t>
                      </a:r>
                    </a:p>
                  </a:txBody>
                  <a:tcPr marT="0" marL="6350" marR="0" marB="0">
                    <a:lnL>
                      <a:noFill/>
                    </a:lnL>
                    <a:lnR>
                      <a:noFill/>
                    </a:lnR>
                    <a:lnT>
                      <a:noFill/>
                    </a:lnT>
                    <a:lnB>
                      <a:noFill/>
                    </a:lnB>
                  </a:tcPr>
                </a:tc>
                <a:tc>
                  <a:txBody>
                    <a:bodyPr/>
                    <a:lstStyle/>
                    <a:p>
                      <a:pPr algn="ctr"/>
                      <a:r>
                        <a:rPr lang="en-US" sz="1200">
                          <a:solidFill>
                            <a:srgbClr val="FF0000"/>
                          </a:solidFill>
                        </a:rPr>
                        <a:t>314688.00</a:t>
                      </a:r>
                    </a:p>
                  </a:txBody>
                  <a:tcPr marT="0" marL="0" marR="0" marB="0">
                    <a:lnL>
                      <a:noFill/>
                    </a:lnL>
                    <a:lnR>
                      <a:noFill/>
                    </a:lnR>
                    <a:lnT>
                      <a:noFill/>
                    </a:lnT>
                    <a:lnB>
                      <a:noFill/>
                    </a:lnB>
                  </a:tcPr>
                </a:tc>
              </a:tr>
              <a:tr h="254000">
                <a:tc>
                  <a:txBody>
                    <a:bodyPr/>
                    <a:lstStyle/>
                    <a:p>
                      <a:pPr algn="r"/>
                      <a:r>
                        <a:rPr lang="en-US" sz="1200">
                          <a:solidFill>
                            <a:srgbClr val="000000"/>
                          </a:solidFill>
                        </a:rPr>
                        <a:t>07-1998</a:t>
                      </a:r>
                    </a:p>
                  </a:txBody>
                  <a:tcPr marT="0" marL="6350" marR="0" marB="0">
                    <a:lnL>
                      <a:noFill/>
                    </a:lnL>
                    <a:lnR>
                      <a:noFill/>
                    </a:lnR>
                    <a:lnT>
                      <a:noFill/>
                    </a:lnT>
                    <a:lnB>
                      <a:noFill/>
                    </a:lnB>
                  </a:tcPr>
                </a:tc>
                <a:tc>
                  <a:txBody>
                    <a:bodyPr/>
                    <a:lstStyle/>
                    <a:p>
                      <a:pPr algn="ctr"/>
                      <a:r>
                        <a:rPr lang="en-US" sz="1200">
                          <a:solidFill>
                            <a:srgbClr val="000000"/>
                          </a:solidFill>
                        </a:rPr>
                        <a:t>208332.00</a:t>
                      </a:r>
                    </a:p>
                  </a:txBody>
                  <a:tcPr marT="0" marL="0" marR="0" marB="0">
                    <a:lnL>
                      <a:noFill/>
                    </a:lnL>
                    <a:lnR>
                      <a:noFill/>
                    </a:lnR>
                    <a:lnT>
                      <a:noFill/>
                    </a:lnT>
                    <a:lnB>
                      <a:noFill/>
                    </a:lnB>
                  </a:tcPr>
                </a:tc>
              </a:tr>
              <a:tr h="254000">
                <a:tc>
                  <a:txBody>
                    <a:bodyPr/>
                    <a:lstStyle/>
                    <a:p>
                      <a:pPr algn="r"/>
                      <a:r>
                        <a:rPr lang="en-US" sz="1200">
                          <a:solidFill>
                            <a:srgbClr val="000000"/>
                          </a:solidFill>
                        </a:rPr>
                        <a:t>08-1995</a:t>
                      </a:r>
                    </a:p>
                  </a:txBody>
                  <a:tcPr marT="0" marL="6350" marR="0" marB="0">
                    <a:lnL>
                      <a:noFill/>
                    </a:lnL>
                    <a:lnR>
                      <a:noFill/>
                    </a:lnR>
                    <a:lnT>
                      <a:noFill/>
                    </a:lnT>
                    <a:lnB>
                      <a:noFill/>
                    </a:lnB>
                  </a:tcPr>
                </a:tc>
                <a:tc>
                  <a:txBody>
                    <a:bodyPr/>
                    <a:lstStyle/>
                    <a:p>
                      <a:pPr algn="ctr"/>
                      <a:r>
                        <a:rPr lang="en-US" sz="1200">
                          <a:solidFill>
                            <a:srgbClr val="000000"/>
                          </a:solidFill>
                        </a:rPr>
                        <a:t>107640.00</a:t>
                      </a:r>
                    </a:p>
                  </a:txBody>
                  <a:tcPr marT="0" marL="0" marR="0" marB="0">
                    <a:lnL>
                      <a:noFill/>
                    </a:lnL>
                    <a:lnR>
                      <a:noFill/>
                    </a:lnR>
                    <a:lnT>
                      <a:noFill/>
                    </a:lnT>
                    <a:lnB>
                      <a:noFill/>
                    </a:lnB>
                  </a:tcPr>
                </a:tc>
              </a:tr>
              <a:tr h="254000">
                <a:tc>
                  <a:txBody>
                    <a:bodyPr/>
                    <a:lstStyle/>
                    <a:p>
                      <a:pPr algn="r"/>
                      <a:r>
                        <a:rPr lang="en-US" sz="1200">
                          <a:solidFill>
                            <a:srgbClr val="000000"/>
                          </a:solidFill>
                        </a:rPr>
                        <a:t>09-1995</a:t>
                      </a:r>
                    </a:p>
                  </a:txBody>
                  <a:tcPr marT="0" marL="6350" marR="0" marB="0">
                    <a:lnL>
                      <a:noFill/>
                    </a:lnL>
                    <a:lnR>
                      <a:noFill/>
                    </a:lnR>
                    <a:lnT>
                      <a:noFill/>
                    </a:lnT>
                    <a:lnB>
                      <a:noFill/>
                    </a:lnB>
                  </a:tcPr>
                </a:tc>
                <a:tc>
                  <a:txBody>
                    <a:bodyPr/>
                    <a:lstStyle/>
                    <a:p>
                      <a:pPr algn="ctr"/>
                      <a:r>
                        <a:rPr lang="en-US" sz="1200">
                          <a:solidFill>
                            <a:srgbClr val="000000"/>
                          </a:solidFill>
                        </a:rPr>
                        <a:t>85860.00</a:t>
                      </a:r>
                    </a:p>
                  </a:txBody>
                  <a:tcPr marT="0" marL="0" marR="0" marB="0">
                    <a:lnL>
                      <a:noFill/>
                    </a:lnL>
                    <a:lnR>
                      <a:noFill/>
                    </a:lnR>
                    <a:lnT>
                      <a:noFill/>
                    </a:lnT>
                    <a:lnB>
                      <a:noFill/>
                    </a:lnB>
                  </a:tcPr>
                </a:tc>
              </a:tr>
              <a:tr h="254000">
                <a:tc>
                  <a:txBody>
                    <a:bodyPr/>
                    <a:lstStyle/>
                    <a:p>
                      <a:pPr algn="r"/>
                      <a:r>
                        <a:rPr lang="en-US" sz="1200">
                          <a:solidFill>
                            <a:srgbClr val="000000"/>
                          </a:solidFill>
                        </a:rPr>
                        <a:t>12-1997</a:t>
                      </a:r>
                    </a:p>
                  </a:txBody>
                  <a:tcPr marT="0" marL="6350" marR="0" marB="0">
                    <a:lnL>
                      <a:noFill/>
                    </a:lnL>
                    <a:lnR>
                      <a:noFill/>
                    </a:lnR>
                    <a:lnT>
                      <a:noFill/>
                    </a:lnT>
                    <a:lnB>
                      <a:noFill/>
                    </a:lnB>
                  </a:tcPr>
                </a:tc>
                <a:tc>
                  <a:txBody>
                    <a:bodyPr/>
                    <a:lstStyle/>
                    <a:p>
                      <a:pPr algn="ctr"/>
                      <a:r>
                        <a:rPr lang="en-US" sz="1200">
                          <a:solidFill>
                            <a:srgbClr val="0000FF"/>
                          </a:solidFill>
                        </a:rPr>
                        <a:t>77544.00</a:t>
                      </a:r>
                    </a:p>
                  </a:txBody>
                  <a:tcPr marT="0" marL="0" marR="0" marB="0">
                    <a:lnL>
                      <a:noFill/>
                    </a:lnL>
                    <a:lnR>
                      <a:noFill/>
                    </a:lnR>
                    <a:lnT>
                      <a:noFill/>
                    </a:lnT>
                    <a:lnB>
                      <a:noFill/>
                    </a:lnB>
                  </a:tcPr>
                </a:tc>
              </a:tr>
            </a:tbl>
          </a:graphicData>
        </a:graphic>
      </p:graphicFrame>
      <p:pic>
        <p:nvPicPr>
          <p:cNvPr id="4" name="0O9EEL.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r="http://schemas.openxmlformats.org/officeDocument/2006/relationships" xmlns:p="http://schemas.openxmlformats.org/presentationml/2006/main" xmlns:a="http://schemas.openxmlformats.org/drawingml/2006/main" show="1">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ctrTitle"/>
          </p:nvPr>
        </p:nvSpPr>
        <p:spPr>
          <a:xfrm>
            <a:off x="685800" y="2130425"/>
            <a:ext cx="7772400" cy="1470025"/>
          </a:xfrm>
        </p:spPr>
        <p:txBody>
          <a:bodyPr/>
          <a:lstStyle/>
          <a:p>
            <a:r>
              <a:rPr lang="en-US"/>
              <a:t>Act I: Putting results in context</a:t>
            </a:r>
          </a:p>
        </p:txBody>
      </p:sp>
      <p:sp xmlns:p="http://schemas.openxmlformats.org/presentationml/2006/main" xmlns:a="http://schemas.openxmlformats.org/drawingml/2006/main" xmlns:r="http://schemas.openxmlformats.org/officeDocument/2006/relationships">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lgn="just"/>
            <a:r>
              <a:rPr lang="en-US" b="false" sz="2000"/>
              <a:t>In this series of slides we put the original result in context, by comparing the behavior of its defining values with the behavior of values that are similar to them.</a:t>
            </a:r>
          </a:p>
        </p:txBody>
      </p:sp>
      <p:pic>
        <p:nvPicPr>
          <p:cNvPr id="4" name="PPS9TA2P.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Assessing the behavior of account</a:t>
            </a:r>
          </a:p>
        </p:txBody>
      </p:sp>
      <p:graphicFrame>
        <p:nvGraphicFramePr>
          <p:cNvPr name="Table 2" id="3"/>
          <p:cNvGraphicFramePr>
            <a:graphicFrameLocks noGrp="true"/>
          </p:cNvGraphicFramePr>
          <p:nvPr/>
        </p:nvGraphicFramePr>
        <p:xfrm>
          <a:off x="-3683000" y="1270000"/>
          <a:ext cx="1270000" cy="1270000"/>
        </p:xfrm>
        <a:graphic>
          <a:graphicData uri="http://schemas.openxmlformats.org/drawingml/2006/table">
            <a:tbl>
              <a:tblPr/>
              <a:tblGrid>
                <a:gridCol w="1270000"/>
                <a:gridCol w="1270000"/>
                <a:gridCol w="1270000"/>
                <a:gridCol w="1270000"/>
                <a:gridCol w="1270000"/>
                <a:gridCol w="1270000"/>
                <a:gridCol w="1270000"/>
                <a:gridCol w="1270000"/>
                <a:gridCol w="1270000"/>
                <a:gridCol w="1270000"/>
                <a:gridCol w="1270000"/>
                <a:gridCol w="1270000"/>
                <a:gridCol w="1270000"/>
              </a:tblGrid>
              <a:tr h="254000">
                <a:tc>
                  <a:txBody>
                    <a:bodyPr/>
                    <a:lstStyle/>
                    <a:p>
                      <a:pPr algn="ctr"/>
                      <a:r>
                        <a:rPr lang="en-US" sz="1200">
                          <a:solidFill>
                            <a:srgbClr val="000000"/>
                          </a:solidFill>
                        </a:rPr>
                        <a:t>Summary for account</a:t>
                      </a:r>
                    </a:p>
                  </a:txBody>
                  <a:tcPr marT="0" marL="6350" marR="0" marB="0">
                    <a:lnL>
                      <a:noFill/>
                    </a:lnL>
                    <a:lnR>
                      <a:noFill/>
                    </a:lnR>
                    <a:lnT>
                      <a:noFill/>
                    </a:lnT>
                    <a:lnB>
                      <a:noFill/>
                    </a:lnB>
                  </a:tcPr>
                </a:tc>
                <a:tc>
                  <a:txBody>
                    <a:bodyPr/>
                    <a:lstStyle/>
                    <a:p>
                      <a:pPr algn="ctr"/>
                      <a:r>
                        <a:rPr lang="en-US" sz="1200" b="true">
                          <a:solidFill>
                            <a:srgbClr val="000000"/>
                          </a:solidFill>
                        </a:rPr>
                        <a:t>Benesov</a:t>
                      </a:r>
                    </a:p>
                  </a:txBody>
                  <a:tcPr marT="0" marL="0" marR="0" marB="0">
                    <a:lnL>
                      <a:noFill/>
                    </a:lnL>
                    <a:lnR>
                      <a:noFill/>
                    </a:lnR>
                    <a:lnT>
                      <a:noFill/>
                    </a:lnT>
                    <a:lnB>
                      <a:noFill/>
                    </a:lnB>
                  </a:tcPr>
                </a:tc>
                <a:tc>
                  <a:txBody>
                    <a:bodyPr/>
                    <a:lstStyle/>
                    <a:p>
                      <a:pPr algn="ctr"/>
                      <a:r>
                        <a:rPr lang="en-US" sz="1200">
                          <a:solidFill>
                            <a:srgbClr val="000000"/>
                          </a:solidFill>
                        </a:rPr>
                        <a:t>Beroun</a:t>
                      </a:r>
                    </a:p>
                  </a:txBody>
                  <a:tcPr marT="0" marL="0" marR="0" marB="0">
                    <a:lnL>
                      <a:noFill/>
                    </a:lnL>
                    <a:lnR>
                      <a:noFill/>
                    </a:lnR>
                    <a:lnT>
                      <a:noFill/>
                    </a:lnT>
                    <a:lnB>
                      <a:noFill/>
                    </a:lnB>
                  </a:tcPr>
                </a:tc>
                <a:tc>
                  <a:txBody>
                    <a:bodyPr/>
                    <a:lstStyle/>
                    <a:p>
                      <a:pPr algn="ctr"/>
                      <a:r>
                        <a:rPr lang="en-US" sz="1200">
                          <a:solidFill>
                            <a:srgbClr val="000000"/>
                          </a:solidFill>
                        </a:rPr>
                        <a:t>Kladno</a:t>
                      </a:r>
                    </a:p>
                  </a:txBody>
                  <a:tcPr marT="0" marL="0" marR="0" marB="0">
                    <a:lnL>
                      <a:noFill/>
                    </a:lnL>
                    <a:lnR>
                      <a:noFill/>
                    </a:lnR>
                    <a:lnT>
                      <a:noFill/>
                    </a:lnT>
                    <a:lnB>
                      <a:noFill/>
                    </a:lnB>
                  </a:tcPr>
                </a:tc>
                <a:tc>
                  <a:txBody>
                    <a:bodyPr/>
                    <a:lstStyle/>
                    <a:p>
                      <a:pPr algn="ctr"/>
                      <a:r>
                        <a:rPr lang="en-US" sz="1200">
                          <a:solidFill>
                            <a:srgbClr val="000000"/>
                          </a:solidFill>
                        </a:rPr>
                        <a:t>Kolin</a:t>
                      </a:r>
                    </a:p>
                  </a:txBody>
                  <a:tcPr marT="0" marL="0" marR="0" marB="0">
                    <a:lnL>
                      <a:noFill/>
                    </a:lnL>
                    <a:lnR>
                      <a:noFill/>
                    </a:lnR>
                    <a:lnT>
                      <a:noFill/>
                    </a:lnT>
                    <a:lnB>
                      <a:noFill/>
                    </a:lnB>
                  </a:tcPr>
                </a:tc>
                <a:tc>
                  <a:txBody>
                    <a:bodyPr/>
                    <a:lstStyle/>
                    <a:p>
                      <a:pPr algn="ctr"/>
                      <a:r>
                        <a:rPr lang="en-US" sz="1200">
                          <a:solidFill>
                            <a:srgbClr val="000000"/>
                          </a:solidFill>
                        </a:rPr>
                        <a:t>Kutna Hora</a:t>
                      </a:r>
                    </a:p>
                  </a:txBody>
                  <a:tcPr marT="0" marL="0" marR="0" marB="0">
                    <a:lnL>
                      <a:noFill/>
                    </a:lnL>
                    <a:lnR>
                      <a:noFill/>
                    </a:lnR>
                    <a:lnT>
                      <a:noFill/>
                    </a:lnT>
                    <a:lnB>
                      <a:noFill/>
                    </a:lnB>
                  </a:tcPr>
                </a:tc>
                <a:tc>
                  <a:txBody>
                    <a:bodyPr/>
                    <a:lstStyle/>
                    <a:p>
                      <a:pPr algn="ctr"/>
                      <a:r>
                        <a:rPr lang="en-US" sz="1200">
                          <a:solidFill>
                            <a:srgbClr val="000000"/>
                          </a:solidFill>
                        </a:rPr>
                        <a:t>Melnik</a:t>
                      </a:r>
                    </a:p>
                  </a:txBody>
                  <a:tcPr marT="0" marL="0" marR="0" marB="0">
                    <a:lnL>
                      <a:noFill/>
                    </a:lnL>
                    <a:lnR>
                      <a:noFill/>
                    </a:lnR>
                    <a:lnT>
                      <a:noFill/>
                    </a:lnT>
                    <a:lnB>
                      <a:noFill/>
                    </a:lnB>
                  </a:tcPr>
                </a:tc>
                <a:tc>
                  <a:txBody>
                    <a:bodyPr/>
                    <a:lstStyle/>
                    <a:p>
                      <a:pPr algn="ctr"/>
                      <a:r>
                        <a:rPr lang="en-US" sz="1200">
                          <a:solidFill>
                            <a:srgbClr val="000000"/>
                          </a:solidFill>
                        </a:rPr>
                        <a:t>Mlada Boleslav</a:t>
                      </a:r>
                    </a:p>
                  </a:txBody>
                  <a:tcPr marT="0" marL="0" marR="0" marB="0">
                    <a:lnL>
                      <a:noFill/>
                    </a:lnL>
                    <a:lnR>
                      <a:noFill/>
                    </a:lnR>
                    <a:lnT>
                      <a:noFill/>
                    </a:lnT>
                    <a:lnB>
                      <a:noFill/>
                    </a:lnB>
                  </a:tcPr>
                </a:tc>
                <a:tc>
                  <a:txBody>
                    <a:bodyPr/>
                    <a:lstStyle/>
                    <a:p>
                      <a:pPr algn="ctr"/>
                      <a:r>
                        <a:rPr lang="en-US" sz="1200">
                          <a:solidFill>
                            <a:srgbClr val="000000"/>
                          </a:solidFill>
                        </a:rPr>
                        <a:t>Nymburk</a:t>
                      </a:r>
                    </a:p>
                  </a:txBody>
                  <a:tcPr marT="0" marL="0" marR="0" marB="0">
                    <a:lnL>
                      <a:noFill/>
                    </a:lnL>
                    <a:lnR>
                      <a:noFill/>
                    </a:lnR>
                    <a:lnT>
                      <a:noFill/>
                    </a:lnT>
                    <a:lnB>
                      <a:noFill/>
                    </a:lnB>
                  </a:tcPr>
                </a:tc>
                <a:tc>
                  <a:txBody>
                    <a:bodyPr/>
                    <a:lstStyle/>
                    <a:p>
                      <a:pPr algn="ctr"/>
                      <a:r>
                        <a:rPr lang="en-US" sz="1200">
                          <a:solidFill>
                            <a:srgbClr val="000000"/>
                          </a:solidFill>
                        </a:rPr>
                        <a:t>Praha - vychod</a:t>
                      </a:r>
                    </a:p>
                  </a:txBody>
                  <a:tcPr marT="0" marL="0" marR="0" marB="0">
                    <a:lnL>
                      <a:noFill/>
                    </a:lnL>
                    <a:lnR>
                      <a:noFill/>
                    </a:lnR>
                    <a:lnT>
                      <a:noFill/>
                    </a:lnT>
                    <a:lnB>
                      <a:noFill/>
                    </a:lnB>
                  </a:tcPr>
                </a:tc>
                <a:tc>
                  <a:txBody>
                    <a:bodyPr/>
                    <a:lstStyle/>
                    <a:p>
                      <a:pPr algn="ctr"/>
                      <a:r>
                        <a:rPr lang="en-US" sz="1200">
                          <a:solidFill>
                            <a:srgbClr val="000000"/>
                          </a:solidFill>
                        </a:rPr>
                        <a:t>Praha - zapad</a:t>
                      </a:r>
                    </a:p>
                  </a:txBody>
                  <a:tcPr marT="0" marL="0" marR="0" marB="0">
                    <a:lnL>
                      <a:noFill/>
                    </a:lnL>
                    <a:lnR>
                      <a:noFill/>
                    </a:lnR>
                    <a:lnT>
                      <a:noFill/>
                    </a:lnT>
                    <a:lnB>
                      <a:noFill/>
                    </a:lnB>
                  </a:tcPr>
                </a:tc>
                <a:tc>
                  <a:txBody>
                    <a:bodyPr/>
                    <a:lstStyle/>
                    <a:p>
                      <a:pPr algn="ctr"/>
                      <a:r>
                        <a:rPr lang="en-US" sz="1200">
                          <a:solidFill>
                            <a:srgbClr val="000000"/>
                          </a:solidFill>
                        </a:rPr>
                        <a:t>Pribram</a:t>
                      </a:r>
                    </a:p>
                  </a:txBody>
                  <a:tcPr marT="0" marL="0" marR="0" marB="0">
                    <a:lnL>
                      <a:noFill/>
                    </a:lnL>
                    <a:lnR>
                      <a:noFill/>
                    </a:lnR>
                    <a:lnT>
                      <a:noFill/>
                    </a:lnT>
                    <a:lnB>
                      <a:noFill/>
                    </a:lnB>
                  </a:tcPr>
                </a:tc>
                <a:tc>
                  <a:txBody>
                    <a:bodyPr/>
                    <a:lstStyle/>
                    <a:p>
                      <a:pPr algn="ctr"/>
                      <a:r>
                        <a:rPr lang="en-US" sz="1200">
                          <a:solidFill>
                            <a:srgbClr val="000000"/>
                          </a:solidFill>
                        </a:rPr>
                        <a:t>Rakovnik</a:t>
                      </a:r>
                    </a:p>
                  </a:txBody>
                  <a:tcPr marT="0" marL="0" marR="0" marB="0">
                    <a:lnL>
                      <a:noFill/>
                    </a:lnL>
                    <a:lnR>
                      <a:noFill/>
                    </a:lnR>
                    <a:lnT>
                      <a:noFill/>
                    </a:lnT>
                    <a:lnB>
                      <a:noFill/>
                    </a:lnB>
                  </a:tcPr>
                </a:tc>
              </a:tr>
              <a:tr h="254000">
                <a:tc>
                  <a:txBody>
                    <a:bodyPr/>
                    <a:lstStyle/>
                    <a:p>
                      <a:pPr algn="r"/>
                      <a:r>
                        <a:rPr lang="en-US" sz="1200">
                          <a:solidFill>
                            <a:srgbClr val="000000"/>
                          </a:solidFill>
                        </a:rPr>
                        <a:t>01-1994</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21072.00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01-1997</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68340.00</a:t>
                      </a:r>
                    </a:p>
                  </a:txBody>
                  <a:tcPr marT="0" marL="0" marR="0" marB="0">
                    <a:lnL>
                      <a:noFill/>
                    </a:lnL>
                    <a:lnR>
                      <a:noFill/>
                    </a:lnR>
                    <a:lnT>
                      <a:noFill/>
                    </a:lnT>
                    <a:lnB>
                      <a:noFill/>
                    </a:lnB>
                  </a:tcPr>
                </a:tc>
                <a:tc>
                  <a:txBody>
                    <a:bodyPr/>
                    <a:lstStyle/>
                    <a:p>
                      <a:pPr algn="ctr"/>
                      <a:r>
                        <a:rPr lang="en-US" sz="1200">
                          <a:solidFill>
                            <a:srgbClr val="000000"/>
                          </a:solidFill>
                        </a:rPr>
                        <a:t>67320.00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221880.00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01-1998</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504000.00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64224.00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02-1994</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149040.00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02-1995</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538500.00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02-1996</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63252.00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61656.00</a:t>
                      </a:r>
                    </a:p>
                  </a:txBody>
                  <a:tcPr marT="0" marL="0" marR="0" marB="0">
                    <a:lnL>
                      <a:noFill/>
                    </a:lnL>
                    <a:lnR>
                      <a:noFill/>
                    </a:lnR>
                    <a:lnT>
                      <a:noFill/>
                    </a:lnT>
                    <a:lnB>
                      <a:noFill/>
                    </a:lnB>
                  </a:tcPr>
                </a:tc>
              </a:tr>
              <a:tr h="254000">
                <a:tc>
                  <a:txBody>
                    <a:bodyPr/>
                    <a:lstStyle/>
                    <a:p>
                      <a:pPr algn="r"/>
                      <a:r>
                        <a:rPr lang="en-US" sz="1200">
                          <a:solidFill>
                            <a:srgbClr val="000000"/>
                          </a:solidFill>
                        </a:rPr>
                        <a:t>02-1997</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317520.00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02-1998</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160656.00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133800.00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03-1994</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91632.00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03-1995</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331560.00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03-1997</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66696.00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76080.00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97176.00</a:t>
                      </a:r>
                    </a:p>
                  </a:txBody>
                  <a:tcPr marT="0" marL="0" marR="0" marB="0">
                    <a:lnL>
                      <a:noFill/>
                    </a:lnL>
                    <a:lnR>
                      <a:noFill/>
                    </a:lnR>
                    <a:lnT>
                      <a:noFill/>
                    </a:lnT>
                    <a:lnB>
                      <a:noFill/>
                    </a:lnB>
                  </a:tcPr>
                </a:tc>
                <a:tc>
                  <a:txBody>
                    <a:bodyPr/>
                    <a:lstStyle/>
                    <a:p>
                      <a:pPr algn="ctr"/>
                      <a:r>
                        <a:rPr lang="en-US" sz="1200">
                          <a:solidFill>
                            <a:srgbClr val="FF0000"/>
                          </a:solidFill>
                        </a:rPr>
                        <a:t>341280.00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03-1998</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22356.00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52236.00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49044.00</a:t>
                      </a:r>
                    </a:p>
                  </a:txBody>
                  <a:tcPr marT="0" marL="0" marR="0" marB="0">
                    <a:lnL>
                      <a:noFill/>
                    </a:lnL>
                    <a:lnR>
                      <a:noFill/>
                    </a:lnR>
                    <a:lnT>
                      <a:noFill/>
                    </a:lnT>
                    <a:lnB>
                      <a:noFill/>
                    </a:lnB>
                  </a:tcPr>
                </a:tc>
                <a:tc>
                  <a:txBody>
                    <a:bodyPr/>
                    <a:lstStyle/>
                    <a:p>
                      <a:pPr algn="ctr"/>
                      <a:r>
                        <a:rPr lang="en-US" sz="1200">
                          <a:solidFill>
                            <a:srgbClr val="0000FF"/>
                          </a:solidFill>
                        </a:rPr>
                        <a:t>40632.00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04-1995</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126600.00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04-1996</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44628.00</a:t>
                      </a:r>
                    </a:p>
                  </a:txBody>
                  <a:tcPr marT="0" marL="0" marR="0" marB="0">
                    <a:lnL>
                      <a:noFill/>
                    </a:lnL>
                    <a:lnR>
                      <a:noFill/>
                    </a:lnR>
                    <a:lnT>
                      <a:noFill/>
                    </a:lnT>
                    <a:lnB>
                      <a:noFill/>
                    </a:lnB>
                  </a:tcPr>
                </a:tc>
              </a:tr>
              <a:tr h="254000">
                <a:tc>
                  <a:txBody>
                    <a:bodyPr/>
                    <a:lstStyle/>
                    <a:p>
                      <a:pPr algn="r"/>
                      <a:r>
                        <a:rPr lang="en-US" sz="1200">
                          <a:solidFill>
                            <a:srgbClr val="000000"/>
                          </a:solidFill>
                        </a:rPr>
                        <a:t>04-1997</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196800.00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164256.00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148140.00</a:t>
                      </a:r>
                    </a:p>
                  </a:txBody>
                  <a:tcPr marT="0" marL="0" marR="0" marB="0">
                    <a:lnL>
                      <a:noFill/>
                    </a:lnL>
                    <a:lnR>
                      <a:noFill/>
                    </a:lnR>
                    <a:lnT>
                      <a:noFill/>
                    </a:lnT>
                    <a:lnB>
                      <a:noFill/>
                    </a:lnB>
                  </a:tcPr>
                </a:tc>
              </a:tr>
              <a:tr h="254000">
                <a:tc>
                  <a:txBody>
                    <a:bodyPr/>
                    <a:lstStyle/>
                    <a:p>
                      <a:pPr algn="r"/>
                      <a:r>
                        <a:rPr lang="en-US" sz="1200">
                          <a:solidFill>
                            <a:srgbClr val="000000"/>
                          </a:solidFill>
                        </a:rPr>
                        <a:t>04-1998</a:t>
                      </a:r>
                    </a:p>
                  </a:txBody>
                  <a:tcPr marT="0" marL="6350" marR="0" marB="0">
                    <a:lnL>
                      <a:noFill/>
                    </a:lnL>
                    <a:lnR>
                      <a:noFill/>
                    </a:lnR>
                    <a:lnT>
                      <a:noFill/>
                    </a:lnT>
                    <a:lnB>
                      <a:noFill/>
                    </a:lnB>
                  </a:tcPr>
                </a:tc>
                <a:tc>
                  <a:txBody>
                    <a:bodyPr/>
                    <a:lstStyle/>
                    <a:p>
                      <a:pPr algn="ctr"/>
                      <a:r>
                        <a:rPr lang="en-US" sz="1200" b="true">
                          <a:solidFill>
                            <a:srgbClr val="000000"/>
                          </a:solidFill>
                        </a:rPr>
                        <a:t>93888.00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104964.00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144960.00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05-1994</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63312.00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272520.00</a:t>
                      </a:r>
                    </a:p>
                  </a:txBody>
                  <a:tcPr marT="0" marL="0" marR="0" marB="0">
                    <a:lnL>
                      <a:noFill/>
                    </a:lnL>
                    <a:lnR>
                      <a:noFill/>
                    </a:lnR>
                    <a:lnT>
                      <a:noFill/>
                    </a:lnT>
                    <a:lnB>
                      <a:noFill/>
                    </a:lnB>
                  </a:tcPr>
                </a:tc>
                <a:tc>
                  <a:txBody>
                    <a:bodyPr/>
                    <a:lstStyle/>
                    <a:p>
                      <a:pPr algn="ctr"/>
                      <a:r>
                        <a:rPr lang="en-US" sz="1200">
                          <a:solidFill>
                            <a:srgbClr val="000000"/>
                          </a:solidFill>
                        </a:rPr>
                        <a:t>80340.00</a:t>
                      </a:r>
                    </a:p>
                  </a:txBody>
                  <a:tcPr marT="0" marL="0" marR="0" marB="0">
                    <a:lnL>
                      <a:noFill/>
                    </a:lnL>
                    <a:lnR>
                      <a:noFill/>
                    </a:lnR>
                    <a:lnT>
                      <a:noFill/>
                    </a:lnT>
                    <a:lnB>
                      <a:noFill/>
                    </a:lnB>
                  </a:tcPr>
                </a:tc>
                <a:tc>
                  <a:txBody>
                    <a:bodyPr/>
                    <a:lstStyle/>
                    <a:p>
                      <a:pPr algn="ctr"/>
                      <a:r>
                        <a:rPr lang="en-US" sz="1200">
                          <a:solidFill>
                            <a:srgbClr val="000000"/>
                          </a:solidFill>
                        </a:rPr>
                        <a:t>76908.00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05-1995</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189060.00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05-1998</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45456.00</a:t>
                      </a:r>
                    </a:p>
                  </a:txBody>
                  <a:tcPr marT="0" marL="0" marR="0" marB="0">
                    <a:lnL>
                      <a:noFill/>
                    </a:lnL>
                    <a:lnR>
                      <a:noFill/>
                    </a:lnR>
                    <a:lnT>
                      <a:noFill/>
                    </a:lnT>
                    <a:lnB>
                      <a:noFill/>
                    </a:lnB>
                  </a:tcPr>
                </a:tc>
              </a:tr>
              <a:tr h="254000">
                <a:tc>
                  <a:txBody>
                    <a:bodyPr/>
                    <a:lstStyle/>
                    <a:p>
                      <a:pPr algn="r"/>
                      <a:r>
                        <a:rPr lang="en-US" sz="1200">
                          <a:solidFill>
                            <a:srgbClr val="000000"/>
                          </a:solidFill>
                        </a:rPr>
                        <a:t>06-1994</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69360.00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06-1997</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233424.00</a:t>
                      </a:r>
                    </a:p>
                  </a:txBody>
                  <a:tcPr marT="0" marL="0" marR="0" marB="0">
                    <a:lnL>
                      <a:noFill/>
                    </a:lnL>
                    <a:lnR>
                      <a:noFill/>
                    </a:lnR>
                    <a:lnT>
                      <a:noFill/>
                    </a:lnT>
                    <a:lnB>
                      <a:noFill/>
                    </a:lnB>
                  </a:tcPr>
                </a:tc>
                <a:tc>
                  <a:txBody>
                    <a:bodyPr/>
                    <a:lstStyle/>
                    <a:p>
                      <a:pPr algn="ctr"/>
                      <a:r>
                        <a:rPr lang="en-US" sz="1200">
                          <a:solidFill>
                            <a:srgbClr val="000000"/>
                          </a:solidFill>
                        </a:rPr>
                        <a:t>87360.00</a:t>
                      </a:r>
                    </a:p>
                  </a:txBody>
                  <a:tcPr marT="0" marL="0" marR="0" marB="0">
                    <a:lnL>
                      <a:noFill/>
                    </a:lnL>
                    <a:lnR>
                      <a:noFill/>
                    </a:lnR>
                    <a:lnT>
                      <a:noFill/>
                    </a:lnT>
                    <a:lnB>
                      <a:noFill/>
                    </a:lnB>
                  </a:tcPr>
                </a:tc>
                <a:tc>
                  <a:txBody>
                    <a:bodyPr/>
                    <a:lstStyle/>
                    <a:p>
                      <a:pPr algn="ctr"/>
                      <a:r>
                        <a:rPr lang="en-US" sz="1200">
                          <a:solidFill>
                            <a:srgbClr val="FF0000"/>
                          </a:solidFill>
                        </a:rPr>
                        <a:t>466608.00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31620.00</a:t>
                      </a:r>
                    </a:p>
                  </a:txBody>
                  <a:tcPr marT="0" marL="0" marR="0" marB="0">
                    <a:lnL>
                      <a:noFill/>
                    </a:lnL>
                    <a:lnR>
                      <a:noFill/>
                    </a:lnR>
                    <a:lnT>
                      <a:noFill/>
                    </a:lnT>
                    <a:lnB>
                      <a:noFill/>
                    </a:lnB>
                  </a:tcPr>
                </a:tc>
                <a:tc>
                  <a:txBody>
                    <a:bodyPr/>
                    <a:lstStyle/>
                    <a:p>
                      <a:pPr algn="ctr"/>
                      <a:r>
                        <a:rPr lang="en-US" sz="1200">
                          <a:solidFill>
                            <a:srgbClr val="0000FF"/>
                          </a:solidFill>
                        </a:rPr>
                        <a:t>33348.00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06-1998</a:t>
                      </a:r>
                    </a:p>
                  </a:txBody>
                  <a:tcPr marT="0" marL="6350" marR="0" marB="0">
                    <a:lnL>
                      <a:noFill/>
                    </a:lnL>
                    <a:lnR>
                      <a:noFill/>
                    </a:lnR>
                    <a:lnT>
                      <a:noFill/>
                    </a:lnT>
                    <a:lnB>
                      <a:noFill/>
                    </a:lnB>
                  </a:tcPr>
                </a:tc>
                <a:tc>
                  <a:txBody>
                    <a:bodyPr/>
                    <a:lstStyle/>
                    <a:p>
                      <a:pPr algn="ctr"/>
                      <a:r>
                        <a:rPr lang="en-US" sz="1200" b="true">
                          <a:solidFill>
                            <a:srgbClr val="FF0000"/>
                          </a:solidFill>
                        </a:rPr>
                        <a:t>314688.00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151200.00</a:t>
                      </a:r>
                    </a:p>
                  </a:txBody>
                  <a:tcPr marT="0" marL="0" marR="0" marB="0">
                    <a:lnL>
                      <a:noFill/>
                    </a:lnL>
                    <a:lnR>
                      <a:noFill/>
                    </a:lnR>
                    <a:lnT>
                      <a:noFill/>
                    </a:lnT>
                    <a:lnB>
                      <a:noFill/>
                    </a:lnB>
                  </a:tcPr>
                </a:tc>
                <a:tc>
                  <a:txBody>
                    <a:bodyPr/>
                    <a:lstStyle/>
                    <a:p>
                      <a:pPr algn="ctr"/>
                      <a:r>
                        <a:rPr lang="en-US" sz="1200">
                          <a:solidFill>
                            <a:srgbClr val="FF0000"/>
                          </a:solidFill>
                        </a:rPr>
                        <a:t>225504.00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07-1994</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50460.00</a:t>
                      </a:r>
                    </a:p>
                  </a:txBody>
                  <a:tcPr marT="0" marL="0" marR="0" marB="0">
                    <a:lnL>
                      <a:noFill/>
                    </a:lnL>
                    <a:lnR>
                      <a:noFill/>
                    </a:lnR>
                    <a:lnT>
                      <a:noFill/>
                    </a:lnT>
                    <a:lnB>
                      <a:noFill/>
                    </a:lnB>
                  </a:tcPr>
                </a:tc>
                <a:tc>
                  <a:txBody>
                    <a:bodyPr/>
                    <a:lstStyle/>
                    <a:p>
                      <a:pPr algn="ctr"/>
                      <a:r>
                        <a:rPr lang="en-US" sz="1200">
                          <a:solidFill>
                            <a:srgbClr val="000000"/>
                          </a:solidFill>
                        </a:rPr>
                        <a:t>143904.00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07-1995</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285600.00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98592.00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07-1998</a:t>
                      </a:r>
                    </a:p>
                  </a:txBody>
                  <a:tcPr marT="0" marL="6350" marR="0" marB="0">
                    <a:lnL>
                      <a:noFill/>
                    </a:lnL>
                    <a:lnR>
                      <a:noFill/>
                    </a:lnR>
                    <a:lnT>
                      <a:noFill/>
                    </a:lnT>
                    <a:lnB>
                      <a:noFill/>
                    </a:lnB>
                  </a:tcPr>
                </a:tc>
                <a:tc>
                  <a:txBody>
                    <a:bodyPr/>
                    <a:lstStyle/>
                    <a:p>
                      <a:pPr algn="ctr"/>
                      <a:r>
                        <a:rPr lang="en-US" sz="1200" b="true">
                          <a:solidFill>
                            <a:srgbClr val="000000"/>
                          </a:solidFill>
                        </a:rPr>
                        <a:t>208332.00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290820.00</a:t>
                      </a:r>
                    </a:p>
                  </a:txBody>
                  <a:tcPr marT="0" marL="0" marR="0" marB="0">
                    <a:lnL>
                      <a:noFill/>
                    </a:lnL>
                    <a:lnR>
                      <a:noFill/>
                    </a:lnR>
                    <a:lnT>
                      <a:noFill/>
                    </a:lnT>
                    <a:lnB>
                      <a:noFill/>
                    </a:lnB>
                  </a:tcPr>
                </a:tc>
                <a:tc>
                  <a:txBody>
                    <a:bodyPr/>
                    <a:lstStyle/>
                    <a:p>
                      <a:pPr algn="ctr"/>
                      <a:r>
                        <a:rPr lang="en-US" sz="1200">
                          <a:solidFill>
                            <a:srgbClr val="000000"/>
                          </a:solidFill>
                        </a:rPr>
                        <a:t>108720.00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96984.00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08-1993</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105804.00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08-1994</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172080.00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08-1995</a:t>
                      </a:r>
                    </a:p>
                  </a:txBody>
                  <a:tcPr marT="0" marL="6350" marR="0" marB="0">
                    <a:lnL>
                      <a:noFill/>
                    </a:lnL>
                    <a:lnR>
                      <a:noFill/>
                    </a:lnR>
                    <a:lnT>
                      <a:noFill/>
                    </a:lnT>
                    <a:lnB>
                      <a:noFill/>
                    </a:lnB>
                  </a:tcPr>
                </a:tc>
                <a:tc>
                  <a:txBody>
                    <a:bodyPr/>
                    <a:lstStyle/>
                    <a:p>
                      <a:pPr algn="ctr"/>
                      <a:r>
                        <a:rPr lang="en-US" sz="1200" b="true">
                          <a:solidFill>
                            <a:srgbClr val="000000"/>
                          </a:solidFill>
                        </a:rPr>
                        <a:t>107640.00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32154.00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08-1996</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270384.00</a:t>
                      </a:r>
                    </a:p>
                  </a:txBody>
                  <a:tcPr marT="0" marL="0" marR="0" marB="0">
                    <a:lnL>
                      <a:noFill/>
                    </a:lnL>
                    <a:lnR>
                      <a:noFill/>
                    </a:lnR>
                    <a:lnT>
                      <a:noFill/>
                    </a:lnT>
                    <a:lnB>
                      <a:noFill/>
                    </a:lnB>
                  </a:tcPr>
                </a:tc>
                <a:tc>
                  <a:txBody>
                    <a:bodyPr/>
                    <a:lstStyle/>
                    <a:p>
                      <a:pPr algn="ctr"/>
                      <a:r>
                        <a:rPr lang="en-US" sz="1200">
                          <a:solidFill>
                            <a:srgbClr val="FF0000"/>
                          </a:solidFill>
                        </a:rPr>
                        <a:t>402000.00</a:t>
                      </a:r>
                    </a:p>
                  </a:txBody>
                  <a:tcPr marT="0" marL="0" marR="0" marB="0">
                    <a:lnL>
                      <a:noFill/>
                    </a:lnL>
                    <a:lnR>
                      <a:noFill/>
                    </a:lnR>
                    <a:lnT>
                      <a:noFill/>
                    </a:lnT>
                    <a:lnB>
                      <a:noFill/>
                    </a:lnB>
                  </a:tcPr>
                </a:tc>
                <a:tc>
                  <a:txBody>
                    <a:bodyPr/>
                    <a:lstStyle/>
                    <a:p>
                      <a:pPr algn="ctr"/>
                      <a:r>
                        <a:rPr lang="en-US" sz="1200">
                          <a:solidFill>
                            <a:srgbClr val="000000"/>
                          </a:solidFill>
                        </a:rPr>
                        <a:t>155640.00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08-1997</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57360.00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09-1993</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87840.00</a:t>
                      </a:r>
                    </a:p>
                  </a:txBody>
                  <a:tcPr marT="0" marL="0" marR="0" marB="0">
                    <a:lnL>
                      <a:noFill/>
                    </a:lnL>
                    <a:lnR>
                      <a:noFill/>
                    </a:lnR>
                    <a:lnT>
                      <a:noFill/>
                    </a:lnT>
                    <a:lnB>
                      <a:noFill/>
                    </a:lnB>
                  </a:tcPr>
                </a:tc>
              </a:tr>
              <a:tr h="254000">
                <a:tc>
                  <a:txBody>
                    <a:bodyPr/>
                    <a:lstStyle/>
                    <a:p>
                      <a:pPr algn="r"/>
                      <a:r>
                        <a:rPr lang="en-US" sz="1200">
                          <a:solidFill>
                            <a:srgbClr val="000000"/>
                          </a:solidFill>
                        </a:rPr>
                        <a:t>09-1995</a:t>
                      </a:r>
                    </a:p>
                  </a:txBody>
                  <a:tcPr marT="0" marL="6350" marR="0" marB="0">
                    <a:lnL>
                      <a:noFill/>
                    </a:lnL>
                    <a:lnR>
                      <a:noFill/>
                    </a:lnR>
                    <a:lnT>
                      <a:noFill/>
                    </a:lnT>
                    <a:lnB>
                      <a:noFill/>
                    </a:lnB>
                  </a:tcPr>
                </a:tc>
                <a:tc>
                  <a:txBody>
                    <a:bodyPr/>
                    <a:lstStyle/>
                    <a:p>
                      <a:pPr algn="ctr"/>
                      <a:r>
                        <a:rPr lang="en-US" sz="1200" b="true">
                          <a:solidFill>
                            <a:srgbClr val="000000"/>
                          </a:solidFill>
                        </a:rPr>
                        <a:t>85860.00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09-1996</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194940.00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74124.00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09-1997</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177804.00</a:t>
                      </a:r>
                    </a:p>
                  </a:txBody>
                  <a:tcPr marT="0" marL="0" marR="0" marB="0">
                    <a:lnL>
                      <a:noFill/>
                    </a:lnL>
                    <a:lnR>
                      <a:noFill/>
                    </a:lnR>
                    <a:lnT>
                      <a:noFill/>
                    </a:lnT>
                    <a:lnB>
                      <a:noFill/>
                    </a:lnB>
                  </a:tcPr>
                </a:tc>
                <a:tc>
                  <a:txBody>
                    <a:bodyPr/>
                    <a:lstStyle/>
                    <a:p>
                      <a:pPr algn="ctr"/>
                      <a:r>
                        <a:rPr lang="en-US" sz="1200">
                          <a:solidFill>
                            <a:srgbClr val="FF0000"/>
                          </a:solidFill>
                        </a:rPr>
                        <a:t>360864.00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09-1998</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39168.00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10-1995</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260028.00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10-1996</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93600.00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392460.00</a:t>
                      </a:r>
                    </a:p>
                  </a:txBody>
                  <a:tcPr marT="0" marL="0" marR="0" marB="0">
                    <a:lnL>
                      <a:noFill/>
                    </a:lnL>
                    <a:lnR>
                      <a:noFill/>
                    </a:lnR>
                    <a:lnT>
                      <a:noFill/>
                    </a:lnT>
                    <a:lnB>
                      <a:noFill/>
                    </a:lnB>
                  </a:tcPr>
                </a:tc>
                <a:tc>
                  <a:txBody>
                    <a:bodyPr/>
                    <a:lstStyle/>
                    <a:p>
                      <a:pPr algn="ctr"/>
                      <a:r>
                        <a:rPr lang="en-US" sz="1200">
                          <a:solidFill>
                            <a:srgbClr val="FF0000"/>
                          </a:solidFill>
                        </a:rPr>
                        <a:t>262980.00</a:t>
                      </a:r>
                    </a:p>
                  </a:txBody>
                  <a:tcPr marT="0" marL="0" marR="0" marB="0">
                    <a:lnL>
                      <a:noFill/>
                    </a:lnL>
                    <a:lnR>
                      <a:noFill/>
                    </a:lnR>
                    <a:lnT>
                      <a:noFill/>
                    </a:lnT>
                    <a:lnB>
                      <a:noFill/>
                    </a:lnB>
                  </a:tcPr>
                </a:tc>
              </a:tr>
              <a:tr h="254000">
                <a:tc>
                  <a:txBody>
                    <a:bodyPr/>
                    <a:lstStyle/>
                    <a:p>
                      <a:pPr algn="r"/>
                      <a:r>
                        <a:rPr lang="en-US" sz="1200">
                          <a:solidFill>
                            <a:srgbClr val="000000"/>
                          </a:solidFill>
                        </a:rPr>
                        <a:t>10-1998</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38496.00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11-1995</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137904.00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11-1997</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460980.00</a:t>
                      </a:r>
                    </a:p>
                  </a:txBody>
                  <a:tcPr marT="0" marL="0" marR="0" marB="0">
                    <a:lnL>
                      <a:noFill/>
                    </a:lnL>
                    <a:lnR>
                      <a:noFill/>
                    </a:lnR>
                    <a:lnT>
                      <a:noFill/>
                    </a:lnT>
                    <a:lnB>
                      <a:noFill/>
                    </a:lnB>
                  </a:tcPr>
                </a:tc>
                <a:tc>
                  <a:txBody>
                    <a:bodyPr/>
                    <a:lstStyle/>
                    <a:p>
                      <a:pPr algn="ctr"/>
                      <a:r>
                        <a:rPr lang="en-US" sz="1200">
                          <a:solidFill>
                            <a:srgbClr val="000000"/>
                          </a:solidFill>
                        </a:rPr>
                        <a:t>129312.00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53472.00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59448.00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11-1998</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99744.00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12-1993</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464520.00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86616.00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12-1994</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199680.00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12-1996</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155616.00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a:solidFill>
                            <a:srgbClr val="000000"/>
                          </a:solidFill>
                        </a:rPr>
                        <a:t>12-1997</a:t>
                      </a:r>
                    </a:p>
                  </a:txBody>
                  <a:tcPr marT="0" marL="6350" marR="0" marB="0">
                    <a:lnL>
                      <a:noFill/>
                    </a:lnL>
                    <a:lnR>
                      <a:noFill/>
                    </a:lnR>
                    <a:lnT>
                      <a:noFill/>
                    </a:lnT>
                    <a:lnB>
                      <a:noFill/>
                    </a:lnB>
                  </a:tcPr>
                </a:tc>
                <a:tc>
                  <a:txBody>
                    <a:bodyPr/>
                    <a:lstStyle/>
                    <a:p>
                      <a:pPr algn="ctr"/>
                      <a:r>
                        <a:rPr lang="en-US" sz="1200" b="true">
                          <a:solidFill>
                            <a:srgbClr val="000000"/>
                          </a:solidFill>
                        </a:rPr>
                        <a:t>77544.00</a:t>
                      </a:r>
                    </a:p>
                  </a:txBody>
                  <a:tcPr marT="0" marL="0" marR="0" marB="0">
                    <a:lnL>
                      <a:noFill/>
                    </a:lnL>
                    <a:lnR>
                      <a:noFill/>
                    </a:lnR>
                    <a:lnT>
                      <a:noFill/>
                    </a:lnT>
                    <a:lnB>
                      <a:noFill/>
                    </a:lnB>
                  </a:tcPr>
                </a:tc>
                <a:tc>
                  <a:txBody>
                    <a:bodyPr/>
                    <a:lstStyle/>
                    <a:p>
                      <a:pPr algn="ctr"/>
                      <a:r>
                        <a:rPr lang="en-US" sz="1200">
                          <a:solidFill>
                            <a:srgbClr val="0000FF"/>
                          </a:solidFill>
                        </a:rPr>
                        <a:t>19248.00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79824.00</a:t>
                      </a:r>
                    </a:p>
                  </a:txBody>
                  <a:tcPr marT="0" marL="0" marR="0" marB="0">
                    <a:lnL>
                      <a:noFill/>
                    </a:lnL>
                    <a:lnR>
                      <a:noFill/>
                    </a:lnR>
                    <a:lnT>
                      <a:noFill/>
                    </a:lnT>
                    <a:lnB>
                      <a:noFill/>
                    </a:lnB>
                  </a:tcPr>
                </a:tc>
              </a:tr>
              <a:tr h="254000">
                <a:tc>
                  <a:txBody>
                    <a:bodyPr/>
                    <a:lstStyle/>
                    <a:p>
                      <a:pPr algn="r"/>
                      <a:r>
                        <a:rPr lang="en-US" sz="1200">
                          <a:solidFill>
                            <a:srgbClr val="000000"/>
                          </a:solidFill>
                        </a:rPr>
                        <a:t>12-1998</a:t>
                      </a:r>
                    </a:p>
                  </a:txBody>
                  <a:tcPr marT="0" marL="6350" marR="0" marB="0">
                    <a:lnL>
                      <a:noFill/>
                    </a:lnL>
                    <a:lnR>
                      <a:noFill/>
                    </a:lnR>
                    <a:lnT>
                      <a:noFill/>
                    </a:lnT>
                    <a:lnB>
                      <a:noFill/>
                    </a:lnB>
                  </a:tcPr>
                </a:tc>
                <a:tc>
                  <a:txBody>
                    <a:bodyPr/>
                    <a:lstStyle/>
                    <a:p>
                      <a:pPr algn="ctr"/>
                      <a:r>
                        <a:rPr lang="en-US" sz="1200" b="true">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139488.00</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230220.00</a:t>
                      </a:r>
                    </a:p>
                  </a:txBody>
                  <a:tcPr marT="0" marL="0" marR="0" marB="0">
                    <a:lnL>
                      <a:noFill/>
                    </a:lnL>
                    <a:lnR>
                      <a:noFill/>
                    </a:lnR>
                    <a:lnT>
                      <a:noFill/>
                    </a:lnT>
                    <a:lnB>
                      <a:noFill/>
                    </a:lnB>
                  </a:tcPr>
                </a:tc>
              </a:tr>
            </a:tbl>
          </a:graphicData>
        </a:graphic>
      </p:graphicFrame>
      <p:pic>
        <p:nvPicPr>
          <p:cNvPr id="4" name="OS3IDN.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r="http://schemas.openxmlformats.org/officeDocument/2006/relationships" xmlns:p="http://schemas.openxmlformats.org/presentationml/2006/main" xmlns:a="http://schemas.openxmlformats.org/drawingml/2006/main" show="1">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ctrTitle"/>
          </p:nvPr>
        </p:nvSpPr>
        <p:spPr>
          <a:xfrm>
            <a:off x="685800" y="2130425"/>
            <a:ext cx="7772400" cy="1470025"/>
          </a:xfrm>
        </p:spPr>
        <p:txBody>
          <a:bodyPr/>
          <a:lstStyle/>
          <a:p>
            <a:r>
              <a:rPr lang="en-US"/>
              <a:t>Act II: Explaining results</a:t>
            </a:r>
          </a:p>
        </p:txBody>
      </p:sp>
      <p:sp xmlns:p="http://schemas.openxmlformats.org/presentationml/2006/main" xmlns:a="http://schemas.openxmlformats.org/drawingml/2006/main" xmlns:r="http://schemas.openxmlformats.org/officeDocument/2006/relationships">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lgn="just"/>
            <a:r>
              <a:rPr lang="en-US" b="false" sz="2000"/>
              <a:t>In this series of slides we will present a detailed analysis of the values involved in the result of the original query. To this end, we drill-down the hierarchy of grouping levels of the result to one level of aggregation lower, whenever this is possible.</a:t>
            </a:r>
          </a:p>
        </p:txBody>
      </p:sp>
      <p:pic>
        <p:nvPicPr>
          <p:cNvPr id="4" name="V0B2B5.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Drilling down the Rows of the Original Result</a:t>
            </a:r>
          </a:p>
        </p:txBody>
      </p:sp>
      <p:graphicFrame>
        <p:nvGraphicFramePr>
          <p:cNvPr name="Table 2" id="3"/>
          <p:cNvGraphicFramePr>
            <a:graphicFrameLocks noGrp="true"/>
          </p:cNvGraphicFramePr>
          <p:nvPr/>
        </p:nvGraphicFramePr>
        <p:xfrm>
          <a:off x="2667000" y="1270000"/>
          <a:ext cx="1270000" cy="1270000"/>
        </p:xfrm>
        <a:graphic>
          <a:graphicData uri="http://schemas.openxmlformats.org/drawingml/2006/table">
            <a:tbl>
              <a:tblPr/>
              <a:tblGrid>
                <a:gridCol w="1270000"/>
                <a:gridCol w="1270000"/>
                <a:gridCol w="1270000"/>
              </a:tblGrid>
              <a:tr h="254000">
                <a:tc>
                  <a:txBody>
                    <a:bodyPr/>
                    <a:lstStyle/>
                    <a:p>
                      <a:pPr algn="r"/>
                      <a:r>
                        <a:rPr lang="en-US" sz="1200" i="true">
                          <a:solidFill>
                            <a:srgbClr val="000000"/>
                          </a:solidFill>
                        </a:rPr>
                        <a:t>04-1998</a:t>
                      </a:r>
                    </a:p>
                  </a:txBody>
                  <a:tcPr marT="0" marL="6350" marR="0" marB="0">
                    <a:lnL>
                      <a:noFill/>
                    </a:lnL>
                    <a:lnR>
                      <a:noFill/>
                    </a:lnR>
                    <a:lnT>
                      <a:noFill/>
                    </a:lnT>
                    <a:lnB>
                      <a:noFill/>
                    </a:lnB>
                  </a:tcPr>
                </a:tc>
                <a:tc>
                  <a:txBody>
                    <a:bodyPr/>
                    <a:lstStyle/>
                    <a:p>
                      <a:pPr algn="r"/>
                      <a:r>
                        <a:rPr lang="en-US" sz="1200">
                          <a:solidFill>
                            <a:srgbClr val="000000"/>
                          </a:solidFill>
                        </a:rPr>
                        <a:t/>
                      </a:r>
                    </a:p>
                  </a:txBody>
                  <a:tcPr marT="0" marL="6350" marR="0" marB="0" anchor="ctr">
                    <a:lnL>
                      <a:noFill/>
                    </a:lnL>
                    <a:lnR>
                      <a:noFill/>
                    </a:lnR>
                    <a:lnT>
                      <a:noFill/>
                    </a:lnT>
                    <a:lnB>
                      <a:noFill/>
                    </a:lnB>
                  </a:tcPr>
                </a:tc>
                <a:tc>
                  <a:txBody>
                    <a:bodyPr/>
                    <a:lstStyle/>
                    <a:p>
                      <a:pPr algn="ctr"/>
                      <a:r>
                        <a:rPr lang="en-US" sz="1200">
                          <a:solidFill>
                            <a:srgbClr val="000000"/>
                          </a:solidFill>
                        </a:rPr>
                        <a:t>central Bohemia</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1995-08-11</a:t>
                      </a:r>
                    </a:p>
                  </a:txBody>
                  <a:tcPr marT="0" marL="6350" marR="0" marB="0">
                    <a:lnL>
                      <a:noFill/>
                    </a:lnL>
                    <a:lnR>
                      <a:noFill/>
                    </a:lnR>
                    <a:lnT>
                      <a:noFill/>
                    </a:lnT>
                    <a:lnB>
                      <a:noFill/>
                    </a:lnB>
                  </a:tcPr>
                </a:tc>
                <a:tc>
                  <a:txBody>
                    <a:bodyPr/>
                    <a:lstStyle/>
                    <a:p>
                      <a:pPr algn="ctr"/>
                      <a:r>
                        <a:rPr lang="en-US" sz="1200">
                          <a:solidFill>
                            <a:srgbClr val="000000"/>
                          </a:solidFill>
                        </a:rPr>
                        <a:t>107640.00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1995-09-03</a:t>
                      </a:r>
                    </a:p>
                  </a:txBody>
                  <a:tcPr marT="0" marL="6350" marR="0" marB="0">
                    <a:lnL>
                      <a:noFill/>
                    </a:lnL>
                    <a:lnR>
                      <a:noFill/>
                    </a:lnR>
                    <a:lnT>
                      <a:noFill/>
                    </a:lnT>
                    <a:lnB>
                      <a:noFill/>
                    </a:lnB>
                  </a:tcPr>
                </a:tc>
                <a:tc>
                  <a:txBody>
                    <a:bodyPr/>
                    <a:lstStyle/>
                    <a:p>
                      <a:pPr algn="ctr"/>
                      <a:r>
                        <a:rPr lang="en-US" sz="1200">
                          <a:solidFill>
                            <a:srgbClr val="0000FF"/>
                          </a:solidFill>
                        </a:rPr>
                        <a:t>85860.00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1997-12-20</a:t>
                      </a:r>
                    </a:p>
                  </a:txBody>
                  <a:tcPr marT="0" marL="6350" marR="0" marB="0">
                    <a:lnL>
                      <a:noFill/>
                    </a:lnL>
                    <a:lnR>
                      <a:noFill/>
                    </a:lnR>
                    <a:lnT>
                      <a:noFill/>
                    </a:lnT>
                    <a:lnB>
                      <a:noFill/>
                    </a:lnB>
                  </a:tcPr>
                </a:tc>
                <a:tc>
                  <a:txBody>
                    <a:bodyPr/>
                    <a:lstStyle/>
                    <a:p>
                      <a:pPr algn="ctr"/>
                      <a:r>
                        <a:rPr lang="en-US" sz="1200">
                          <a:solidFill>
                            <a:srgbClr val="0000FF"/>
                          </a:solidFill>
                        </a:rPr>
                        <a:t>77544.00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1998-04-27</a:t>
                      </a:r>
                    </a:p>
                  </a:txBody>
                  <a:tcPr marT="0" marL="6350" marR="0" marB="0">
                    <a:lnL>
                      <a:noFill/>
                    </a:lnL>
                    <a:lnR>
                      <a:noFill/>
                    </a:lnR>
                    <a:lnT>
                      <a:noFill/>
                    </a:lnT>
                    <a:lnB>
                      <a:noFill/>
                    </a:lnB>
                  </a:tcPr>
                </a:tc>
                <a:tc>
                  <a:txBody>
                    <a:bodyPr/>
                    <a:lstStyle/>
                    <a:p>
                      <a:pPr algn="ctr"/>
                      <a:r>
                        <a:rPr lang="en-US" sz="1200">
                          <a:solidFill>
                            <a:srgbClr val="000000"/>
                          </a:solidFill>
                        </a:rPr>
                        <a:t>93888.00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1998-06-01</a:t>
                      </a:r>
                    </a:p>
                  </a:txBody>
                  <a:tcPr marT="0" marL="6350" marR="0" marB="0">
                    <a:lnL>
                      <a:noFill/>
                    </a:lnL>
                    <a:lnR>
                      <a:noFill/>
                    </a:lnR>
                    <a:lnT>
                      <a:noFill/>
                    </a:lnT>
                    <a:lnB>
                      <a:noFill/>
                    </a:lnB>
                  </a:tcPr>
                </a:tc>
                <a:tc>
                  <a:txBody>
                    <a:bodyPr/>
                    <a:lstStyle/>
                    <a:p>
                      <a:pPr algn="ctr"/>
                      <a:r>
                        <a:rPr lang="en-US" sz="1200">
                          <a:solidFill>
                            <a:srgbClr val="FF0000"/>
                          </a:solidFill>
                        </a:rPr>
                        <a:t>314688.00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1998-07-05</a:t>
                      </a:r>
                    </a:p>
                  </a:txBody>
                  <a:tcPr marT="0" marL="6350" marR="0" marB="0">
                    <a:lnL>
                      <a:noFill/>
                    </a:lnL>
                    <a:lnR>
                      <a:noFill/>
                    </a:lnR>
                    <a:lnT>
                      <a:noFill/>
                    </a:lnT>
                    <a:lnB>
                      <a:noFill/>
                    </a:lnB>
                  </a:tcPr>
                </a:tc>
                <a:tc>
                  <a:txBody>
                    <a:bodyPr/>
                    <a:lstStyle/>
                    <a:p>
                      <a:pPr algn="ctr"/>
                      <a:r>
                        <a:rPr lang="en-US" sz="1200">
                          <a:solidFill>
                            <a:srgbClr val="FF0000"/>
                          </a:solidFill>
                        </a:rPr>
                        <a:t>208332.00 (1)</a:t>
                      </a:r>
                    </a:p>
                  </a:txBody>
                  <a:tcPr marT="0" marL="0" marR="0" marB="0">
                    <a:lnL>
                      <a:noFill/>
                    </a:lnL>
                    <a:lnR>
                      <a:noFill/>
                    </a:lnR>
                    <a:lnT>
                      <a:noFill/>
                    </a:lnT>
                    <a:lnB>
                      <a:noFill/>
                    </a:lnB>
                  </a:tcPr>
                </a:tc>
              </a:tr>
              <a:tr h="254000">
                <a:tc>
                  <a:txBody>
                    <a:bodyPr/>
                    <a:lstStyle/>
                    <a:p>
                      <a:pPr algn="r"/>
                      <a:r>
                        <a:rPr lang="en-US" sz="1200" i="true">
                          <a:solidFill>
                            <a:srgbClr val="000000"/>
                          </a:solidFill>
                        </a:rPr>
                        <a:t>06-1998</a:t>
                      </a:r>
                    </a:p>
                  </a:txBody>
                  <a:tcPr marT="0" marL="6350" marR="0" marB="0">
                    <a:lnL>
                      <a:noFill/>
                    </a:lnL>
                    <a:lnR>
                      <a:noFill/>
                    </a:lnR>
                    <a:lnT>
                      <a:noFill/>
                    </a:lnT>
                    <a:lnB>
                      <a:noFill/>
                    </a:lnB>
                  </a:tcPr>
                </a:tc>
                <a:tc>
                  <a:txBody>
                    <a:bodyPr/>
                    <a:lstStyle/>
                    <a:p>
                      <a:pPr algn="r"/>
                      <a:r>
                        <a:rPr lang="en-US" sz="1200">
                          <a:solidFill>
                            <a:srgbClr val="000000"/>
                          </a:solidFill>
                        </a:rPr>
                        <a:t/>
                      </a:r>
                    </a:p>
                  </a:txBody>
                  <a:tcPr marT="0" marL="6350" marR="0" marB="0" anchor="ctr">
                    <a:lnL>
                      <a:noFill/>
                    </a:lnL>
                    <a:lnR>
                      <a:noFill/>
                    </a:lnR>
                    <a:lnT>
                      <a:noFill/>
                    </a:lnT>
                    <a:lnB>
                      <a:noFill/>
                    </a:lnB>
                  </a:tcPr>
                </a:tc>
                <a:tc>
                  <a:txBody>
                    <a:bodyPr/>
                    <a:lstStyle/>
                    <a:p>
                      <a:pPr algn="ctr"/>
                      <a:r>
                        <a:rPr lang="en-US" sz="1200">
                          <a:solidFill>
                            <a:srgbClr val="000000"/>
                          </a:solidFill>
                        </a:rPr>
                        <a:t/>
                      </a:r>
                    </a:p>
                  </a:txBody>
                  <a:tcPr marT="0" marL="0" marR="0" marB="0" anchor="ctr">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1995-08-11</a:t>
                      </a:r>
                    </a:p>
                  </a:txBody>
                  <a:tcPr marT="0" marL="6350" marR="0" marB="0">
                    <a:lnL>
                      <a:noFill/>
                    </a:lnL>
                    <a:lnR>
                      <a:noFill/>
                    </a:lnR>
                    <a:lnT>
                      <a:noFill/>
                    </a:lnT>
                    <a:lnB>
                      <a:noFill/>
                    </a:lnB>
                  </a:tcPr>
                </a:tc>
                <a:tc>
                  <a:txBody>
                    <a:bodyPr/>
                    <a:lstStyle/>
                    <a:p>
                      <a:pPr algn="ctr"/>
                      <a:r>
                        <a:rPr lang="en-US" sz="1200">
                          <a:solidFill>
                            <a:srgbClr val="000000"/>
                          </a:solidFill>
                        </a:rPr>
                        <a:t>107640.00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1995-09-03</a:t>
                      </a:r>
                    </a:p>
                  </a:txBody>
                  <a:tcPr marT="0" marL="6350" marR="0" marB="0">
                    <a:lnL>
                      <a:noFill/>
                    </a:lnL>
                    <a:lnR>
                      <a:noFill/>
                    </a:lnR>
                    <a:lnT>
                      <a:noFill/>
                    </a:lnT>
                    <a:lnB>
                      <a:noFill/>
                    </a:lnB>
                  </a:tcPr>
                </a:tc>
                <a:tc>
                  <a:txBody>
                    <a:bodyPr/>
                    <a:lstStyle/>
                    <a:p>
                      <a:pPr algn="ctr"/>
                      <a:r>
                        <a:rPr lang="en-US" sz="1200">
                          <a:solidFill>
                            <a:srgbClr val="0000FF"/>
                          </a:solidFill>
                        </a:rPr>
                        <a:t>85860.00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1997-12-20</a:t>
                      </a:r>
                    </a:p>
                  </a:txBody>
                  <a:tcPr marT="0" marL="6350" marR="0" marB="0">
                    <a:lnL>
                      <a:noFill/>
                    </a:lnL>
                    <a:lnR>
                      <a:noFill/>
                    </a:lnR>
                    <a:lnT>
                      <a:noFill/>
                    </a:lnT>
                    <a:lnB>
                      <a:noFill/>
                    </a:lnB>
                  </a:tcPr>
                </a:tc>
                <a:tc>
                  <a:txBody>
                    <a:bodyPr/>
                    <a:lstStyle/>
                    <a:p>
                      <a:pPr algn="ctr"/>
                      <a:r>
                        <a:rPr lang="en-US" sz="1200">
                          <a:solidFill>
                            <a:srgbClr val="0000FF"/>
                          </a:solidFill>
                        </a:rPr>
                        <a:t>77544.00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1998-04-27</a:t>
                      </a:r>
                    </a:p>
                  </a:txBody>
                  <a:tcPr marT="0" marL="6350" marR="0" marB="0">
                    <a:lnL>
                      <a:noFill/>
                    </a:lnL>
                    <a:lnR>
                      <a:noFill/>
                    </a:lnR>
                    <a:lnT>
                      <a:noFill/>
                    </a:lnT>
                    <a:lnB>
                      <a:noFill/>
                    </a:lnB>
                  </a:tcPr>
                </a:tc>
                <a:tc>
                  <a:txBody>
                    <a:bodyPr/>
                    <a:lstStyle/>
                    <a:p>
                      <a:pPr algn="ctr"/>
                      <a:r>
                        <a:rPr lang="en-US" sz="1200">
                          <a:solidFill>
                            <a:srgbClr val="000000"/>
                          </a:solidFill>
                        </a:rPr>
                        <a:t>93888.00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1998-06-01</a:t>
                      </a:r>
                    </a:p>
                  </a:txBody>
                  <a:tcPr marT="0" marL="6350" marR="0" marB="0">
                    <a:lnL>
                      <a:noFill/>
                    </a:lnL>
                    <a:lnR>
                      <a:noFill/>
                    </a:lnR>
                    <a:lnT>
                      <a:noFill/>
                    </a:lnT>
                    <a:lnB>
                      <a:noFill/>
                    </a:lnB>
                  </a:tcPr>
                </a:tc>
                <a:tc>
                  <a:txBody>
                    <a:bodyPr/>
                    <a:lstStyle/>
                    <a:p>
                      <a:pPr algn="ctr"/>
                      <a:r>
                        <a:rPr lang="en-US" sz="1200">
                          <a:solidFill>
                            <a:srgbClr val="FF0000"/>
                          </a:solidFill>
                        </a:rPr>
                        <a:t>314688.00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1998-07-05</a:t>
                      </a:r>
                    </a:p>
                  </a:txBody>
                  <a:tcPr marT="0" marL="6350" marR="0" marB="0">
                    <a:lnL>
                      <a:noFill/>
                    </a:lnL>
                    <a:lnR>
                      <a:noFill/>
                    </a:lnR>
                    <a:lnT>
                      <a:noFill/>
                    </a:lnT>
                    <a:lnB>
                      <a:noFill/>
                    </a:lnB>
                  </a:tcPr>
                </a:tc>
                <a:tc>
                  <a:txBody>
                    <a:bodyPr/>
                    <a:lstStyle/>
                    <a:p>
                      <a:pPr algn="ctr"/>
                      <a:r>
                        <a:rPr lang="en-US" sz="1200">
                          <a:solidFill>
                            <a:srgbClr val="FF0000"/>
                          </a:solidFill>
                        </a:rPr>
                        <a:t>208332.00 (1)</a:t>
                      </a:r>
                    </a:p>
                  </a:txBody>
                  <a:tcPr marT="0" marL="0" marR="0" marB="0">
                    <a:lnL>
                      <a:noFill/>
                    </a:lnL>
                    <a:lnR>
                      <a:noFill/>
                    </a:lnR>
                    <a:lnT>
                      <a:noFill/>
                    </a:lnT>
                    <a:lnB>
                      <a:noFill/>
                    </a:lnB>
                  </a:tcPr>
                </a:tc>
              </a:tr>
              <a:tr h="254000">
                <a:tc>
                  <a:txBody>
                    <a:bodyPr/>
                    <a:lstStyle/>
                    <a:p>
                      <a:pPr algn="r"/>
                      <a:r>
                        <a:rPr lang="en-US" sz="1200" i="true">
                          <a:solidFill>
                            <a:srgbClr val="000000"/>
                          </a:solidFill>
                        </a:rPr>
                        <a:t>07-1998</a:t>
                      </a:r>
                    </a:p>
                  </a:txBody>
                  <a:tcPr marT="0" marL="6350" marR="0" marB="0">
                    <a:lnL>
                      <a:noFill/>
                    </a:lnL>
                    <a:lnR>
                      <a:noFill/>
                    </a:lnR>
                    <a:lnT>
                      <a:noFill/>
                    </a:lnT>
                    <a:lnB>
                      <a:noFill/>
                    </a:lnB>
                  </a:tcPr>
                </a:tc>
                <a:tc>
                  <a:txBody>
                    <a:bodyPr/>
                    <a:lstStyle/>
                    <a:p>
                      <a:pPr algn="r"/>
                      <a:r>
                        <a:rPr lang="en-US" sz="1200">
                          <a:solidFill>
                            <a:srgbClr val="000000"/>
                          </a:solidFill>
                        </a:rPr>
                        <a:t/>
                      </a:r>
                    </a:p>
                  </a:txBody>
                  <a:tcPr marT="0" marL="6350" marR="0" marB="0" anchor="ctr">
                    <a:lnL>
                      <a:noFill/>
                    </a:lnL>
                    <a:lnR>
                      <a:noFill/>
                    </a:lnR>
                    <a:lnT>
                      <a:noFill/>
                    </a:lnT>
                    <a:lnB>
                      <a:noFill/>
                    </a:lnB>
                  </a:tcPr>
                </a:tc>
                <a:tc>
                  <a:txBody>
                    <a:bodyPr/>
                    <a:lstStyle/>
                    <a:p>
                      <a:pPr algn="ctr"/>
                      <a:r>
                        <a:rPr lang="en-US" sz="1200">
                          <a:solidFill>
                            <a:srgbClr val="000000"/>
                          </a:solidFill>
                        </a:rPr>
                        <a:t/>
                      </a:r>
                    </a:p>
                  </a:txBody>
                  <a:tcPr marT="0" marL="0" marR="0" marB="0" anchor="ctr">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1995-08-11</a:t>
                      </a:r>
                    </a:p>
                  </a:txBody>
                  <a:tcPr marT="0" marL="6350" marR="0" marB="0">
                    <a:lnL>
                      <a:noFill/>
                    </a:lnL>
                    <a:lnR>
                      <a:noFill/>
                    </a:lnR>
                    <a:lnT>
                      <a:noFill/>
                    </a:lnT>
                    <a:lnB>
                      <a:noFill/>
                    </a:lnB>
                  </a:tcPr>
                </a:tc>
                <a:tc>
                  <a:txBody>
                    <a:bodyPr/>
                    <a:lstStyle/>
                    <a:p>
                      <a:pPr algn="ctr"/>
                      <a:r>
                        <a:rPr lang="en-US" sz="1200">
                          <a:solidFill>
                            <a:srgbClr val="000000"/>
                          </a:solidFill>
                        </a:rPr>
                        <a:t>107640.00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1995-09-03</a:t>
                      </a:r>
                    </a:p>
                  </a:txBody>
                  <a:tcPr marT="0" marL="6350" marR="0" marB="0">
                    <a:lnL>
                      <a:noFill/>
                    </a:lnL>
                    <a:lnR>
                      <a:noFill/>
                    </a:lnR>
                    <a:lnT>
                      <a:noFill/>
                    </a:lnT>
                    <a:lnB>
                      <a:noFill/>
                    </a:lnB>
                  </a:tcPr>
                </a:tc>
                <a:tc>
                  <a:txBody>
                    <a:bodyPr/>
                    <a:lstStyle/>
                    <a:p>
                      <a:pPr algn="ctr"/>
                      <a:r>
                        <a:rPr lang="en-US" sz="1200">
                          <a:solidFill>
                            <a:srgbClr val="0000FF"/>
                          </a:solidFill>
                        </a:rPr>
                        <a:t>85860.00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1997-12-20</a:t>
                      </a:r>
                    </a:p>
                  </a:txBody>
                  <a:tcPr marT="0" marL="6350" marR="0" marB="0">
                    <a:lnL>
                      <a:noFill/>
                    </a:lnL>
                    <a:lnR>
                      <a:noFill/>
                    </a:lnR>
                    <a:lnT>
                      <a:noFill/>
                    </a:lnT>
                    <a:lnB>
                      <a:noFill/>
                    </a:lnB>
                  </a:tcPr>
                </a:tc>
                <a:tc>
                  <a:txBody>
                    <a:bodyPr/>
                    <a:lstStyle/>
                    <a:p>
                      <a:pPr algn="ctr"/>
                      <a:r>
                        <a:rPr lang="en-US" sz="1200">
                          <a:solidFill>
                            <a:srgbClr val="0000FF"/>
                          </a:solidFill>
                        </a:rPr>
                        <a:t>77544.00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1998-04-27</a:t>
                      </a:r>
                    </a:p>
                  </a:txBody>
                  <a:tcPr marT="0" marL="6350" marR="0" marB="0">
                    <a:lnL>
                      <a:noFill/>
                    </a:lnL>
                    <a:lnR>
                      <a:noFill/>
                    </a:lnR>
                    <a:lnT>
                      <a:noFill/>
                    </a:lnT>
                    <a:lnB>
                      <a:noFill/>
                    </a:lnB>
                  </a:tcPr>
                </a:tc>
                <a:tc>
                  <a:txBody>
                    <a:bodyPr/>
                    <a:lstStyle/>
                    <a:p>
                      <a:pPr algn="ctr"/>
                      <a:r>
                        <a:rPr lang="en-US" sz="1200">
                          <a:solidFill>
                            <a:srgbClr val="000000"/>
                          </a:solidFill>
                        </a:rPr>
                        <a:t>93888.00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1998-06-01</a:t>
                      </a:r>
                    </a:p>
                  </a:txBody>
                  <a:tcPr marT="0" marL="6350" marR="0" marB="0">
                    <a:lnL>
                      <a:noFill/>
                    </a:lnL>
                    <a:lnR>
                      <a:noFill/>
                    </a:lnR>
                    <a:lnT>
                      <a:noFill/>
                    </a:lnT>
                    <a:lnB>
                      <a:noFill/>
                    </a:lnB>
                  </a:tcPr>
                </a:tc>
                <a:tc>
                  <a:txBody>
                    <a:bodyPr/>
                    <a:lstStyle/>
                    <a:p>
                      <a:pPr algn="ctr"/>
                      <a:r>
                        <a:rPr lang="en-US" sz="1200">
                          <a:solidFill>
                            <a:srgbClr val="FF0000"/>
                          </a:solidFill>
                        </a:rPr>
                        <a:t>314688.00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1998-07-05</a:t>
                      </a:r>
                    </a:p>
                  </a:txBody>
                  <a:tcPr marT="0" marL="6350" marR="0" marB="0">
                    <a:lnL>
                      <a:noFill/>
                    </a:lnL>
                    <a:lnR>
                      <a:noFill/>
                    </a:lnR>
                    <a:lnT>
                      <a:noFill/>
                    </a:lnT>
                    <a:lnB>
                      <a:noFill/>
                    </a:lnB>
                  </a:tcPr>
                </a:tc>
                <a:tc>
                  <a:txBody>
                    <a:bodyPr/>
                    <a:lstStyle/>
                    <a:p>
                      <a:pPr algn="ctr"/>
                      <a:r>
                        <a:rPr lang="en-US" sz="1200">
                          <a:solidFill>
                            <a:srgbClr val="FF0000"/>
                          </a:solidFill>
                        </a:rPr>
                        <a:t>208332.00 (1)</a:t>
                      </a:r>
                    </a:p>
                  </a:txBody>
                  <a:tcPr marT="0" marL="0" marR="0" marB="0">
                    <a:lnL>
                      <a:noFill/>
                    </a:lnL>
                    <a:lnR>
                      <a:noFill/>
                    </a:lnR>
                    <a:lnT>
                      <a:noFill/>
                    </a:lnT>
                    <a:lnB>
                      <a:noFill/>
                    </a:lnB>
                  </a:tcPr>
                </a:tc>
              </a:tr>
              <a:tr h="254000">
                <a:tc>
                  <a:txBody>
                    <a:bodyPr/>
                    <a:lstStyle/>
                    <a:p>
                      <a:pPr algn="r"/>
                      <a:r>
                        <a:rPr lang="en-US" sz="1200" i="true">
                          <a:solidFill>
                            <a:srgbClr val="000000"/>
                          </a:solidFill>
                        </a:rPr>
                        <a:t>08-1995</a:t>
                      </a:r>
                    </a:p>
                  </a:txBody>
                  <a:tcPr marT="0" marL="6350" marR="0" marB="0">
                    <a:lnL>
                      <a:noFill/>
                    </a:lnL>
                    <a:lnR>
                      <a:noFill/>
                    </a:lnR>
                    <a:lnT>
                      <a:noFill/>
                    </a:lnT>
                    <a:lnB>
                      <a:noFill/>
                    </a:lnB>
                  </a:tcPr>
                </a:tc>
                <a:tc>
                  <a:txBody>
                    <a:bodyPr/>
                    <a:lstStyle/>
                    <a:p>
                      <a:pPr algn="r"/>
                      <a:r>
                        <a:rPr lang="en-US" sz="1200">
                          <a:solidFill>
                            <a:srgbClr val="000000"/>
                          </a:solidFill>
                        </a:rPr>
                        <a:t/>
                      </a:r>
                    </a:p>
                  </a:txBody>
                  <a:tcPr marT="0" marL="6350" marR="0" marB="0" anchor="ctr">
                    <a:lnL>
                      <a:noFill/>
                    </a:lnL>
                    <a:lnR>
                      <a:noFill/>
                    </a:lnR>
                    <a:lnT>
                      <a:noFill/>
                    </a:lnT>
                    <a:lnB>
                      <a:noFill/>
                    </a:lnB>
                  </a:tcPr>
                </a:tc>
                <a:tc>
                  <a:txBody>
                    <a:bodyPr/>
                    <a:lstStyle/>
                    <a:p>
                      <a:pPr algn="ctr"/>
                      <a:r>
                        <a:rPr lang="en-US" sz="1200">
                          <a:solidFill>
                            <a:srgbClr val="000000"/>
                          </a:solidFill>
                        </a:rPr>
                        <a:t/>
                      </a:r>
                    </a:p>
                  </a:txBody>
                  <a:tcPr marT="0" marL="0" marR="0" marB="0" anchor="ctr">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1995-08-11</a:t>
                      </a:r>
                    </a:p>
                  </a:txBody>
                  <a:tcPr marT="0" marL="6350" marR="0" marB="0">
                    <a:lnL>
                      <a:noFill/>
                    </a:lnL>
                    <a:lnR>
                      <a:noFill/>
                    </a:lnR>
                    <a:lnT>
                      <a:noFill/>
                    </a:lnT>
                    <a:lnB>
                      <a:noFill/>
                    </a:lnB>
                  </a:tcPr>
                </a:tc>
                <a:tc>
                  <a:txBody>
                    <a:bodyPr/>
                    <a:lstStyle/>
                    <a:p>
                      <a:pPr algn="ctr"/>
                      <a:r>
                        <a:rPr lang="en-US" sz="1200">
                          <a:solidFill>
                            <a:srgbClr val="000000"/>
                          </a:solidFill>
                        </a:rPr>
                        <a:t>107640.00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1995-09-03</a:t>
                      </a:r>
                    </a:p>
                  </a:txBody>
                  <a:tcPr marT="0" marL="6350" marR="0" marB="0">
                    <a:lnL>
                      <a:noFill/>
                    </a:lnL>
                    <a:lnR>
                      <a:noFill/>
                    </a:lnR>
                    <a:lnT>
                      <a:noFill/>
                    </a:lnT>
                    <a:lnB>
                      <a:noFill/>
                    </a:lnB>
                  </a:tcPr>
                </a:tc>
                <a:tc>
                  <a:txBody>
                    <a:bodyPr/>
                    <a:lstStyle/>
                    <a:p>
                      <a:pPr algn="ctr"/>
                      <a:r>
                        <a:rPr lang="en-US" sz="1200">
                          <a:solidFill>
                            <a:srgbClr val="0000FF"/>
                          </a:solidFill>
                        </a:rPr>
                        <a:t>85860.00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1997-12-20</a:t>
                      </a:r>
                    </a:p>
                  </a:txBody>
                  <a:tcPr marT="0" marL="6350" marR="0" marB="0">
                    <a:lnL>
                      <a:noFill/>
                    </a:lnL>
                    <a:lnR>
                      <a:noFill/>
                    </a:lnR>
                    <a:lnT>
                      <a:noFill/>
                    </a:lnT>
                    <a:lnB>
                      <a:noFill/>
                    </a:lnB>
                  </a:tcPr>
                </a:tc>
                <a:tc>
                  <a:txBody>
                    <a:bodyPr/>
                    <a:lstStyle/>
                    <a:p>
                      <a:pPr algn="ctr"/>
                      <a:r>
                        <a:rPr lang="en-US" sz="1200">
                          <a:solidFill>
                            <a:srgbClr val="0000FF"/>
                          </a:solidFill>
                        </a:rPr>
                        <a:t>77544.00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1998-04-27</a:t>
                      </a:r>
                    </a:p>
                  </a:txBody>
                  <a:tcPr marT="0" marL="6350" marR="0" marB="0">
                    <a:lnL>
                      <a:noFill/>
                    </a:lnL>
                    <a:lnR>
                      <a:noFill/>
                    </a:lnR>
                    <a:lnT>
                      <a:noFill/>
                    </a:lnT>
                    <a:lnB>
                      <a:noFill/>
                    </a:lnB>
                  </a:tcPr>
                </a:tc>
                <a:tc>
                  <a:txBody>
                    <a:bodyPr/>
                    <a:lstStyle/>
                    <a:p>
                      <a:pPr algn="ctr"/>
                      <a:r>
                        <a:rPr lang="en-US" sz="1200">
                          <a:solidFill>
                            <a:srgbClr val="000000"/>
                          </a:solidFill>
                        </a:rPr>
                        <a:t>93888.00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1998-06-01</a:t>
                      </a:r>
                    </a:p>
                  </a:txBody>
                  <a:tcPr marT="0" marL="6350" marR="0" marB="0">
                    <a:lnL>
                      <a:noFill/>
                    </a:lnL>
                    <a:lnR>
                      <a:noFill/>
                    </a:lnR>
                    <a:lnT>
                      <a:noFill/>
                    </a:lnT>
                    <a:lnB>
                      <a:noFill/>
                    </a:lnB>
                  </a:tcPr>
                </a:tc>
                <a:tc>
                  <a:txBody>
                    <a:bodyPr/>
                    <a:lstStyle/>
                    <a:p>
                      <a:pPr algn="ctr"/>
                      <a:r>
                        <a:rPr lang="en-US" sz="1200">
                          <a:solidFill>
                            <a:srgbClr val="FF0000"/>
                          </a:solidFill>
                        </a:rPr>
                        <a:t>314688.00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1998-07-05</a:t>
                      </a:r>
                    </a:p>
                  </a:txBody>
                  <a:tcPr marT="0" marL="6350" marR="0" marB="0">
                    <a:lnL>
                      <a:noFill/>
                    </a:lnL>
                    <a:lnR>
                      <a:noFill/>
                    </a:lnR>
                    <a:lnT>
                      <a:noFill/>
                    </a:lnT>
                    <a:lnB>
                      <a:noFill/>
                    </a:lnB>
                  </a:tcPr>
                </a:tc>
                <a:tc>
                  <a:txBody>
                    <a:bodyPr/>
                    <a:lstStyle/>
                    <a:p>
                      <a:pPr algn="ctr"/>
                      <a:r>
                        <a:rPr lang="en-US" sz="1200">
                          <a:solidFill>
                            <a:srgbClr val="FF0000"/>
                          </a:solidFill>
                        </a:rPr>
                        <a:t>208332.00 (1)</a:t>
                      </a:r>
                    </a:p>
                  </a:txBody>
                  <a:tcPr marT="0" marL="0" marR="0" marB="0">
                    <a:lnL>
                      <a:noFill/>
                    </a:lnL>
                    <a:lnR>
                      <a:noFill/>
                    </a:lnR>
                    <a:lnT>
                      <a:noFill/>
                    </a:lnT>
                    <a:lnB>
                      <a:noFill/>
                    </a:lnB>
                  </a:tcPr>
                </a:tc>
              </a:tr>
              <a:tr h="254000">
                <a:tc>
                  <a:txBody>
                    <a:bodyPr/>
                    <a:lstStyle/>
                    <a:p>
                      <a:pPr algn="r"/>
                      <a:r>
                        <a:rPr lang="en-US" sz="1200" i="true">
                          <a:solidFill>
                            <a:srgbClr val="000000"/>
                          </a:solidFill>
                        </a:rPr>
                        <a:t>09-1995</a:t>
                      </a:r>
                    </a:p>
                  </a:txBody>
                  <a:tcPr marT="0" marL="6350" marR="0" marB="0">
                    <a:lnL>
                      <a:noFill/>
                    </a:lnL>
                    <a:lnR>
                      <a:noFill/>
                    </a:lnR>
                    <a:lnT>
                      <a:noFill/>
                    </a:lnT>
                    <a:lnB>
                      <a:noFill/>
                    </a:lnB>
                  </a:tcPr>
                </a:tc>
                <a:tc>
                  <a:txBody>
                    <a:bodyPr/>
                    <a:lstStyle/>
                    <a:p>
                      <a:pPr algn="r"/>
                      <a:r>
                        <a:rPr lang="en-US" sz="1200">
                          <a:solidFill>
                            <a:srgbClr val="000000"/>
                          </a:solidFill>
                        </a:rPr>
                        <a:t/>
                      </a:r>
                    </a:p>
                  </a:txBody>
                  <a:tcPr marT="0" marL="6350" marR="0" marB="0" anchor="ctr">
                    <a:lnL>
                      <a:noFill/>
                    </a:lnL>
                    <a:lnR>
                      <a:noFill/>
                    </a:lnR>
                    <a:lnT>
                      <a:noFill/>
                    </a:lnT>
                    <a:lnB>
                      <a:noFill/>
                    </a:lnB>
                  </a:tcPr>
                </a:tc>
                <a:tc>
                  <a:txBody>
                    <a:bodyPr/>
                    <a:lstStyle/>
                    <a:p>
                      <a:pPr algn="ctr"/>
                      <a:r>
                        <a:rPr lang="en-US" sz="1200">
                          <a:solidFill>
                            <a:srgbClr val="000000"/>
                          </a:solidFill>
                        </a:rPr>
                        <a:t/>
                      </a:r>
                    </a:p>
                  </a:txBody>
                  <a:tcPr marT="0" marL="0" marR="0" marB="0" anchor="ctr">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1995-08-11</a:t>
                      </a:r>
                    </a:p>
                  </a:txBody>
                  <a:tcPr marT="0" marL="6350" marR="0" marB="0">
                    <a:lnL>
                      <a:noFill/>
                    </a:lnL>
                    <a:lnR>
                      <a:noFill/>
                    </a:lnR>
                    <a:lnT>
                      <a:noFill/>
                    </a:lnT>
                    <a:lnB>
                      <a:noFill/>
                    </a:lnB>
                  </a:tcPr>
                </a:tc>
                <a:tc>
                  <a:txBody>
                    <a:bodyPr/>
                    <a:lstStyle/>
                    <a:p>
                      <a:pPr algn="ctr"/>
                      <a:r>
                        <a:rPr lang="en-US" sz="1200">
                          <a:solidFill>
                            <a:srgbClr val="000000"/>
                          </a:solidFill>
                        </a:rPr>
                        <a:t>107640.00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1995-09-03</a:t>
                      </a:r>
                    </a:p>
                  </a:txBody>
                  <a:tcPr marT="0" marL="6350" marR="0" marB="0">
                    <a:lnL>
                      <a:noFill/>
                    </a:lnL>
                    <a:lnR>
                      <a:noFill/>
                    </a:lnR>
                    <a:lnT>
                      <a:noFill/>
                    </a:lnT>
                    <a:lnB>
                      <a:noFill/>
                    </a:lnB>
                  </a:tcPr>
                </a:tc>
                <a:tc>
                  <a:txBody>
                    <a:bodyPr/>
                    <a:lstStyle/>
                    <a:p>
                      <a:pPr algn="ctr"/>
                      <a:r>
                        <a:rPr lang="en-US" sz="1200">
                          <a:solidFill>
                            <a:srgbClr val="0000FF"/>
                          </a:solidFill>
                        </a:rPr>
                        <a:t>85860.00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1997-12-20</a:t>
                      </a:r>
                    </a:p>
                  </a:txBody>
                  <a:tcPr marT="0" marL="6350" marR="0" marB="0">
                    <a:lnL>
                      <a:noFill/>
                    </a:lnL>
                    <a:lnR>
                      <a:noFill/>
                    </a:lnR>
                    <a:lnT>
                      <a:noFill/>
                    </a:lnT>
                    <a:lnB>
                      <a:noFill/>
                    </a:lnB>
                  </a:tcPr>
                </a:tc>
                <a:tc>
                  <a:txBody>
                    <a:bodyPr/>
                    <a:lstStyle/>
                    <a:p>
                      <a:pPr algn="ctr"/>
                      <a:r>
                        <a:rPr lang="en-US" sz="1200">
                          <a:solidFill>
                            <a:srgbClr val="0000FF"/>
                          </a:solidFill>
                        </a:rPr>
                        <a:t>77544.00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1998-04-27</a:t>
                      </a:r>
                    </a:p>
                  </a:txBody>
                  <a:tcPr marT="0" marL="6350" marR="0" marB="0">
                    <a:lnL>
                      <a:noFill/>
                    </a:lnL>
                    <a:lnR>
                      <a:noFill/>
                    </a:lnR>
                    <a:lnT>
                      <a:noFill/>
                    </a:lnT>
                    <a:lnB>
                      <a:noFill/>
                    </a:lnB>
                  </a:tcPr>
                </a:tc>
                <a:tc>
                  <a:txBody>
                    <a:bodyPr/>
                    <a:lstStyle/>
                    <a:p>
                      <a:pPr algn="ctr"/>
                      <a:r>
                        <a:rPr lang="en-US" sz="1200">
                          <a:solidFill>
                            <a:srgbClr val="000000"/>
                          </a:solidFill>
                        </a:rPr>
                        <a:t>93888.00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1998-06-01</a:t>
                      </a:r>
                    </a:p>
                  </a:txBody>
                  <a:tcPr marT="0" marL="6350" marR="0" marB="0">
                    <a:lnL>
                      <a:noFill/>
                    </a:lnL>
                    <a:lnR>
                      <a:noFill/>
                    </a:lnR>
                    <a:lnT>
                      <a:noFill/>
                    </a:lnT>
                    <a:lnB>
                      <a:noFill/>
                    </a:lnB>
                  </a:tcPr>
                </a:tc>
                <a:tc>
                  <a:txBody>
                    <a:bodyPr/>
                    <a:lstStyle/>
                    <a:p>
                      <a:pPr algn="ctr"/>
                      <a:r>
                        <a:rPr lang="en-US" sz="1200">
                          <a:solidFill>
                            <a:srgbClr val="FF0000"/>
                          </a:solidFill>
                        </a:rPr>
                        <a:t>314688.00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1998-07-05</a:t>
                      </a:r>
                    </a:p>
                  </a:txBody>
                  <a:tcPr marT="0" marL="6350" marR="0" marB="0">
                    <a:lnL>
                      <a:noFill/>
                    </a:lnL>
                    <a:lnR>
                      <a:noFill/>
                    </a:lnR>
                    <a:lnT>
                      <a:noFill/>
                    </a:lnT>
                    <a:lnB>
                      <a:noFill/>
                    </a:lnB>
                  </a:tcPr>
                </a:tc>
                <a:tc>
                  <a:txBody>
                    <a:bodyPr/>
                    <a:lstStyle/>
                    <a:p>
                      <a:pPr algn="ctr"/>
                      <a:r>
                        <a:rPr lang="en-US" sz="1200">
                          <a:solidFill>
                            <a:srgbClr val="FF0000"/>
                          </a:solidFill>
                        </a:rPr>
                        <a:t>208332.00 (1)</a:t>
                      </a:r>
                    </a:p>
                  </a:txBody>
                  <a:tcPr marT="0" marL="0" marR="0" marB="0">
                    <a:lnL>
                      <a:noFill/>
                    </a:lnL>
                    <a:lnR>
                      <a:noFill/>
                    </a:lnR>
                    <a:lnT>
                      <a:noFill/>
                    </a:lnT>
                    <a:lnB>
                      <a:noFill/>
                    </a:lnB>
                  </a:tcPr>
                </a:tc>
              </a:tr>
              <a:tr h="254000">
                <a:tc>
                  <a:txBody>
                    <a:bodyPr/>
                    <a:lstStyle/>
                    <a:p>
                      <a:pPr algn="r"/>
                      <a:r>
                        <a:rPr lang="en-US" sz="1200" i="true">
                          <a:solidFill>
                            <a:srgbClr val="000000"/>
                          </a:solidFill>
                        </a:rPr>
                        <a:t>12-1997</a:t>
                      </a:r>
                    </a:p>
                  </a:txBody>
                  <a:tcPr marT="0" marL="6350" marR="0" marB="0">
                    <a:lnL>
                      <a:noFill/>
                    </a:lnL>
                    <a:lnR>
                      <a:noFill/>
                    </a:lnR>
                    <a:lnT>
                      <a:noFill/>
                    </a:lnT>
                    <a:lnB>
                      <a:noFill/>
                    </a:lnB>
                  </a:tcPr>
                </a:tc>
                <a:tc>
                  <a:txBody>
                    <a:bodyPr/>
                    <a:lstStyle/>
                    <a:p>
                      <a:pPr algn="r"/>
                      <a:r>
                        <a:rPr lang="en-US" sz="1200">
                          <a:solidFill>
                            <a:srgbClr val="000000"/>
                          </a:solidFill>
                        </a:rPr>
                        <a:t/>
                      </a:r>
                    </a:p>
                  </a:txBody>
                  <a:tcPr marT="0" marL="6350" marR="0" marB="0" anchor="ctr">
                    <a:lnL>
                      <a:noFill/>
                    </a:lnL>
                    <a:lnR>
                      <a:noFill/>
                    </a:lnR>
                    <a:lnT>
                      <a:noFill/>
                    </a:lnT>
                    <a:lnB>
                      <a:noFill/>
                    </a:lnB>
                  </a:tcPr>
                </a:tc>
                <a:tc>
                  <a:txBody>
                    <a:bodyPr/>
                    <a:lstStyle/>
                    <a:p>
                      <a:pPr algn="ctr"/>
                      <a:r>
                        <a:rPr lang="en-US" sz="1200">
                          <a:solidFill>
                            <a:srgbClr val="000000"/>
                          </a:solidFill>
                        </a:rPr>
                        <a:t/>
                      </a:r>
                    </a:p>
                  </a:txBody>
                  <a:tcPr marT="0" marL="0" marR="0" marB="0" anchor="ctr">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1995-08-11</a:t>
                      </a:r>
                    </a:p>
                  </a:txBody>
                  <a:tcPr marT="0" marL="6350" marR="0" marB="0">
                    <a:lnL>
                      <a:noFill/>
                    </a:lnL>
                    <a:lnR>
                      <a:noFill/>
                    </a:lnR>
                    <a:lnT>
                      <a:noFill/>
                    </a:lnT>
                    <a:lnB>
                      <a:noFill/>
                    </a:lnB>
                  </a:tcPr>
                </a:tc>
                <a:tc>
                  <a:txBody>
                    <a:bodyPr/>
                    <a:lstStyle/>
                    <a:p>
                      <a:pPr algn="ctr"/>
                      <a:r>
                        <a:rPr lang="en-US" sz="1200">
                          <a:solidFill>
                            <a:srgbClr val="000000"/>
                          </a:solidFill>
                        </a:rPr>
                        <a:t>107640.00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1995-09-03</a:t>
                      </a:r>
                    </a:p>
                  </a:txBody>
                  <a:tcPr marT="0" marL="6350" marR="0" marB="0">
                    <a:lnL>
                      <a:noFill/>
                    </a:lnL>
                    <a:lnR>
                      <a:noFill/>
                    </a:lnR>
                    <a:lnT>
                      <a:noFill/>
                    </a:lnT>
                    <a:lnB>
                      <a:noFill/>
                    </a:lnB>
                  </a:tcPr>
                </a:tc>
                <a:tc>
                  <a:txBody>
                    <a:bodyPr/>
                    <a:lstStyle/>
                    <a:p>
                      <a:pPr algn="ctr"/>
                      <a:r>
                        <a:rPr lang="en-US" sz="1200">
                          <a:solidFill>
                            <a:srgbClr val="0000FF"/>
                          </a:solidFill>
                        </a:rPr>
                        <a:t>85860.00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1997-12-20</a:t>
                      </a:r>
                    </a:p>
                  </a:txBody>
                  <a:tcPr marT="0" marL="6350" marR="0" marB="0">
                    <a:lnL>
                      <a:noFill/>
                    </a:lnL>
                    <a:lnR>
                      <a:noFill/>
                    </a:lnR>
                    <a:lnT>
                      <a:noFill/>
                    </a:lnT>
                    <a:lnB>
                      <a:noFill/>
                    </a:lnB>
                  </a:tcPr>
                </a:tc>
                <a:tc>
                  <a:txBody>
                    <a:bodyPr/>
                    <a:lstStyle/>
                    <a:p>
                      <a:pPr algn="ctr"/>
                      <a:r>
                        <a:rPr lang="en-US" sz="1200">
                          <a:solidFill>
                            <a:srgbClr val="0000FF"/>
                          </a:solidFill>
                        </a:rPr>
                        <a:t>77544.00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1998-04-27</a:t>
                      </a:r>
                    </a:p>
                  </a:txBody>
                  <a:tcPr marT="0" marL="6350" marR="0" marB="0">
                    <a:lnL>
                      <a:noFill/>
                    </a:lnL>
                    <a:lnR>
                      <a:noFill/>
                    </a:lnR>
                    <a:lnT>
                      <a:noFill/>
                    </a:lnT>
                    <a:lnB>
                      <a:noFill/>
                    </a:lnB>
                  </a:tcPr>
                </a:tc>
                <a:tc>
                  <a:txBody>
                    <a:bodyPr/>
                    <a:lstStyle/>
                    <a:p>
                      <a:pPr algn="ctr"/>
                      <a:r>
                        <a:rPr lang="en-US" sz="1200">
                          <a:solidFill>
                            <a:srgbClr val="000000"/>
                          </a:solidFill>
                        </a:rPr>
                        <a:t>93888.00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1998-06-01</a:t>
                      </a:r>
                    </a:p>
                  </a:txBody>
                  <a:tcPr marT="0" marL="6350" marR="0" marB="0">
                    <a:lnL>
                      <a:noFill/>
                    </a:lnL>
                    <a:lnR>
                      <a:noFill/>
                    </a:lnR>
                    <a:lnT>
                      <a:noFill/>
                    </a:lnT>
                    <a:lnB>
                      <a:noFill/>
                    </a:lnB>
                  </a:tcPr>
                </a:tc>
                <a:tc>
                  <a:txBody>
                    <a:bodyPr/>
                    <a:lstStyle/>
                    <a:p>
                      <a:pPr algn="ctr"/>
                      <a:r>
                        <a:rPr lang="en-US" sz="1200">
                          <a:solidFill>
                            <a:srgbClr val="FF0000"/>
                          </a:solidFill>
                        </a:rPr>
                        <a:t>314688.00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1998-07-05</a:t>
                      </a:r>
                    </a:p>
                  </a:txBody>
                  <a:tcPr marT="0" marL="6350" marR="0" marB="0">
                    <a:lnL>
                      <a:noFill/>
                    </a:lnL>
                    <a:lnR>
                      <a:noFill/>
                    </a:lnR>
                    <a:lnT>
                      <a:noFill/>
                    </a:lnT>
                    <a:lnB>
                      <a:noFill/>
                    </a:lnB>
                  </a:tcPr>
                </a:tc>
                <a:tc>
                  <a:txBody>
                    <a:bodyPr/>
                    <a:lstStyle/>
                    <a:p>
                      <a:pPr algn="ctr"/>
                      <a:r>
                        <a:rPr lang="en-US" sz="1200">
                          <a:solidFill>
                            <a:srgbClr val="FF0000"/>
                          </a:solidFill>
                        </a:rPr>
                        <a:t>208332.00 (1)</a:t>
                      </a:r>
                    </a:p>
                  </a:txBody>
                  <a:tcPr marT="0" marL="0" marR="0" marB="0">
                    <a:lnL>
                      <a:noFill/>
                    </a:lnL>
                    <a:lnR>
                      <a:noFill/>
                    </a:lnR>
                    <a:lnT>
                      <a:noFill/>
                    </a:lnT>
                    <a:lnB>
                      <a:noFill/>
                    </a:lnB>
                  </a:tcPr>
                </a:tc>
              </a:tr>
            </a:tbl>
          </a:graphicData>
        </a:graphic>
      </p:graphicFrame>
      <p:pic>
        <p:nvPicPr>
          <p:cNvPr id="4" name="KGHWGQ.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Drilling down the Columns of the Original Result</a:t>
            </a:r>
          </a:p>
        </p:txBody>
      </p:sp>
      <p:graphicFrame>
        <p:nvGraphicFramePr>
          <p:cNvPr name="Table 2" id="3"/>
          <p:cNvGraphicFramePr>
            <a:graphicFrameLocks noGrp="true"/>
          </p:cNvGraphicFramePr>
          <p:nvPr/>
        </p:nvGraphicFramePr>
        <p:xfrm>
          <a:off x="-25908000" y="1270000"/>
          <a:ext cx="1270000" cy="1270000"/>
        </p:xfrm>
        <a:graphic>
          <a:graphicData uri="http://schemas.openxmlformats.org/drawingml/2006/table">
            <a:tbl>
              <a:tblPr/>
              <a:tblGrid>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gridCol w="1270000"/>
              </a:tblGrid>
              <a:tr h="254000">
                <a:tc>
                  <a:txBody>
                    <a:bodyPr/>
                    <a:lstStyle/>
                    <a:p>
                      <a:pPr algn="r"/>
                      <a:r>
                        <a:rPr lang="en-US" sz="1200" i="true">
                          <a:solidFill>
                            <a:srgbClr val="000000"/>
                          </a:solidFill>
                        </a:rPr>
                        <a:t>central Bohemia</a:t>
                      </a:r>
                    </a:p>
                  </a:txBody>
                  <a:tcPr marT="0" marL="6350" marR="0" marB="0">
                    <a:lnL>
                      <a:noFill/>
                    </a:lnL>
                    <a:lnR>
                      <a:noFill/>
                    </a:lnR>
                    <a:lnT>
                      <a:noFill/>
                    </a:lnT>
                    <a:lnB>
                      <a:noFill/>
                    </a:lnB>
                  </a:tcPr>
                </a:tc>
                <a:tc>
                  <a:txBody>
                    <a:bodyPr/>
                    <a:lstStyle/>
                    <a:p>
                      <a:pPr algn="r"/>
                      <a:r>
                        <a:rPr lang="en-US" sz="1200">
                          <a:solidFill>
                            <a:srgbClr val="000000"/>
                          </a:solidFill>
                        </a:rPr>
                        <a:t/>
                      </a:r>
                    </a:p>
                  </a:txBody>
                  <a:tcPr marT="0" marL="6350" marR="0" marB="0" anchor="ctr">
                    <a:lnL>
                      <a:noFill/>
                    </a:lnL>
                    <a:lnR>
                      <a:noFill/>
                    </a:lnR>
                    <a:lnT>
                      <a:noFill/>
                    </a:lnT>
                    <a:lnB>
                      <a:noFill/>
                    </a:lnB>
                  </a:tcPr>
                </a:tc>
                <a:tc>
                  <a:txBody>
                    <a:bodyPr/>
                    <a:lstStyle/>
                    <a:p>
                      <a:pPr algn="ctr"/>
                      <a:r>
                        <a:rPr lang="en-US" sz="1200">
                          <a:solidFill>
                            <a:srgbClr val="000000"/>
                          </a:solidFill>
                        </a:rPr>
                        <a:t>01-1994</a:t>
                      </a:r>
                    </a:p>
                  </a:txBody>
                  <a:tcPr marT="0" marL="0" marR="0" marB="0">
                    <a:lnL>
                      <a:noFill/>
                    </a:lnL>
                    <a:lnR>
                      <a:noFill/>
                    </a:lnR>
                    <a:lnT>
                      <a:noFill/>
                    </a:lnT>
                    <a:lnB>
                      <a:noFill/>
                    </a:lnB>
                  </a:tcPr>
                </a:tc>
                <a:tc>
                  <a:txBody>
                    <a:bodyPr/>
                    <a:lstStyle/>
                    <a:p>
                      <a:pPr algn="ctr"/>
                      <a:r>
                        <a:rPr lang="en-US" sz="1200">
                          <a:solidFill>
                            <a:srgbClr val="000000"/>
                          </a:solidFill>
                        </a:rPr>
                        <a:t>01-1997</a:t>
                      </a:r>
                    </a:p>
                  </a:txBody>
                  <a:tcPr marT="0" marL="0" marR="0" marB="0">
                    <a:lnL>
                      <a:noFill/>
                    </a:lnL>
                    <a:lnR>
                      <a:noFill/>
                    </a:lnR>
                    <a:lnT>
                      <a:noFill/>
                    </a:lnT>
                    <a:lnB>
                      <a:noFill/>
                    </a:lnB>
                  </a:tcPr>
                </a:tc>
                <a:tc>
                  <a:txBody>
                    <a:bodyPr/>
                    <a:lstStyle/>
                    <a:p>
                      <a:pPr algn="ctr"/>
                      <a:r>
                        <a:rPr lang="en-US" sz="1200">
                          <a:solidFill>
                            <a:srgbClr val="000000"/>
                          </a:solidFill>
                        </a:rPr>
                        <a:t>01-1998</a:t>
                      </a:r>
                    </a:p>
                  </a:txBody>
                  <a:tcPr marT="0" marL="0" marR="0" marB="0">
                    <a:lnL>
                      <a:noFill/>
                    </a:lnL>
                    <a:lnR>
                      <a:noFill/>
                    </a:lnR>
                    <a:lnT>
                      <a:noFill/>
                    </a:lnT>
                    <a:lnB>
                      <a:noFill/>
                    </a:lnB>
                  </a:tcPr>
                </a:tc>
                <a:tc>
                  <a:txBody>
                    <a:bodyPr/>
                    <a:lstStyle/>
                    <a:p>
                      <a:pPr algn="ctr"/>
                      <a:r>
                        <a:rPr lang="en-US" sz="1200">
                          <a:solidFill>
                            <a:srgbClr val="000000"/>
                          </a:solidFill>
                        </a:rPr>
                        <a:t>02-1994</a:t>
                      </a:r>
                    </a:p>
                  </a:txBody>
                  <a:tcPr marT="0" marL="0" marR="0" marB="0">
                    <a:lnL>
                      <a:noFill/>
                    </a:lnL>
                    <a:lnR>
                      <a:noFill/>
                    </a:lnR>
                    <a:lnT>
                      <a:noFill/>
                    </a:lnT>
                    <a:lnB>
                      <a:noFill/>
                    </a:lnB>
                  </a:tcPr>
                </a:tc>
                <a:tc>
                  <a:txBody>
                    <a:bodyPr/>
                    <a:lstStyle/>
                    <a:p>
                      <a:pPr algn="ctr"/>
                      <a:r>
                        <a:rPr lang="en-US" sz="1200">
                          <a:solidFill>
                            <a:srgbClr val="000000"/>
                          </a:solidFill>
                        </a:rPr>
                        <a:t>02-1995</a:t>
                      </a:r>
                    </a:p>
                  </a:txBody>
                  <a:tcPr marT="0" marL="0" marR="0" marB="0">
                    <a:lnL>
                      <a:noFill/>
                    </a:lnL>
                    <a:lnR>
                      <a:noFill/>
                    </a:lnR>
                    <a:lnT>
                      <a:noFill/>
                    </a:lnT>
                    <a:lnB>
                      <a:noFill/>
                    </a:lnB>
                  </a:tcPr>
                </a:tc>
                <a:tc>
                  <a:txBody>
                    <a:bodyPr/>
                    <a:lstStyle/>
                    <a:p>
                      <a:pPr algn="ctr"/>
                      <a:r>
                        <a:rPr lang="en-US" sz="1200">
                          <a:solidFill>
                            <a:srgbClr val="000000"/>
                          </a:solidFill>
                        </a:rPr>
                        <a:t>02-1996</a:t>
                      </a:r>
                    </a:p>
                  </a:txBody>
                  <a:tcPr marT="0" marL="0" marR="0" marB="0">
                    <a:lnL>
                      <a:noFill/>
                    </a:lnL>
                    <a:lnR>
                      <a:noFill/>
                    </a:lnR>
                    <a:lnT>
                      <a:noFill/>
                    </a:lnT>
                    <a:lnB>
                      <a:noFill/>
                    </a:lnB>
                  </a:tcPr>
                </a:tc>
                <a:tc>
                  <a:txBody>
                    <a:bodyPr/>
                    <a:lstStyle/>
                    <a:p>
                      <a:pPr algn="ctr"/>
                      <a:r>
                        <a:rPr lang="en-US" sz="1200">
                          <a:solidFill>
                            <a:srgbClr val="000000"/>
                          </a:solidFill>
                        </a:rPr>
                        <a:t>02-1997</a:t>
                      </a:r>
                    </a:p>
                  </a:txBody>
                  <a:tcPr marT="0" marL="0" marR="0" marB="0">
                    <a:lnL>
                      <a:noFill/>
                    </a:lnL>
                    <a:lnR>
                      <a:noFill/>
                    </a:lnR>
                    <a:lnT>
                      <a:noFill/>
                    </a:lnT>
                    <a:lnB>
                      <a:noFill/>
                    </a:lnB>
                  </a:tcPr>
                </a:tc>
                <a:tc>
                  <a:txBody>
                    <a:bodyPr/>
                    <a:lstStyle/>
                    <a:p>
                      <a:pPr algn="ctr"/>
                      <a:r>
                        <a:rPr lang="en-US" sz="1200">
                          <a:solidFill>
                            <a:srgbClr val="000000"/>
                          </a:solidFill>
                        </a:rPr>
                        <a:t>02-1998</a:t>
                      </a:r>
                    </a:p>
                  </a:txBody>
                  <a:tcPr marT="0" marL="0" marR="0" marB="0">
                    <a:lnL>
                      <a:noFill/>
                    </a:lnL>
                    <a:lnR>
                      <a:noFill/>
                    </a:lnR>
                    <a:lnT>
                      <a:noFill/>
                    </a:lnT>
                    <a:lnB>
                      <a:noFill/>
                    </a:lnB>
                  </a:tcPr>
                </a:tc>
                <a:tc>
                  <a:txBody>
                    <a:bodyPr/>
                    <a:lstStyle/>
                    <a:p>
                      <a:pPr algn="ctr"/>
                      <a:r>
                        <a:rPr lang="en-US" sz="1200">
                          <a:solidFill>
                            <a:srgbClr val="000000"/>
                          </a:solidFill>
                        </a:rPr>
                        <a:t>03-1994</a:t>
                      </a:r>
                    </a:p>
                  </a:txBody>
                  <a:tcPr marT="0" marL="0" marR="0" marB="0">
                    <a:lnL>
                      <a:noFill/>
                    </a:lnL>
                    <a:lnR>
                      <a:noFill/>
                    </a:lnR>
                    <a:lnT>
                      <a:noFill/>
                    </a:lnT>
                    <a:lnB>
                      <a:noFill/>
                    </a:lnB>
                  </a:tcPr>
                </a:tc>
                <a:tc>
                  <a:txBody>
                    <a:bodyPr/>
                    <a:lstStyle/>
                    <a:p>
                      <a:pPr algn="ctr"/>
                      <a:r>
                        <a:rPr lang="en-US" sz="1200">
                          <a:solidFill>
                            <a:srgbClr val="000000"/>
                          </a:solidFill>
                        </a:rPr>
                        <a:t>03-1995</a:t>
                      </a:r>
                    </a:p>
                  </a:txBody>
                  <a:tcPr marT="0" marL="0" marR="0" marB="0">
                    <a:lnL>
                      <a:noFill/>
                    </a:lnL>
                    <a:lnR>
                      <a:noFill/>
                    </a:lnR>
                    <a:lnT>
                      <a:noFill/>
                    </a:lnT>
                    <a:lnB>
                      <a:noFill/>
                    </a:lnB>
                  </a:tcPr>
                </a:tc>
                <a:tc>
                  <a:txBody>
                    <a:bodyPr/>
                    <a:lstStyle/>
                    <a:p>
                      <a:pPr algn="ctr"/>
                      <a:r>
                        <a:rPr lang="en-US" sz="1200">
                          <a:solidFill>
                            <a:srgbClr val="000000"/>
                          </a:solidFill>
                        </a:rPr>
                        <a:t>03-1997</a:t>
                      </a:r>
                    </a:p>
                  </a:txBody>
                  <a:tcPr marT="0" marL="0" marR="0" marB="0">
                    <a:lnL>
                      <a:noFill/>
                    </a:lnL>
                    <a:lnR>
                      <a:noFill/>
                    </a:lnR>
                    <a:lnT>
                      <a:noFill/>
                    </a:lnT>
                    <a:lnB>
                      <a:noFill/>
                    </a:lnB>
                  </a:tcPr>
                </a:tc>
                <a:tc>
                  <a:txBody>
                    <a:bodyPr/>
                    <a:lstStyle/>
                    <a:p>
                      <a:pPr algn="ctr"/>
                      <a:r>
                        <a:rPr lang="en-US" sz="1200">
                          <a:solidFill>
                            <a:srgbClr val="000000"/>
                          </a:solidFill>
                        </a:rPr>
                        <a:t>03-1998</a:t>
                      </a:r>
                    </a:p>
                  </a:txBody>
                  <a:tcPr marT="0" marL="0" marR="0" marB="0">
                    <a:lnL>
                      <a:noFill/>
                    </a:lnL>
                    <a:lnR>
                      <a:noFill/>
                    </a:lnR>
                    <a:lnT>
                      <a:noFill/>
                    </a:lnT>
                    <a:lnB>
                      <a:noFill/>
                    </a:lnB>
                  </a:tcPr>
                </a:tc>
                <a:tc>
                  <a:txBody>
                    <a:bodyPr/>
                    <a:lstStyle/>
                    <a:p>
                      <a:pPr algn="ctr"/>
                      <a:r>
                        <a:rPr lang="en-US" sz="1200">
                          <a:solidFill>
                            <a:srgbClr val="000000"/>
                          </a:solidFill>
                        </a:rPr>
                        <a:t>04-1995</a:t>
                      </a:r>
                    </a:p>
                  </a:txBody>
                  <a:tcPr marT="0" marL="0" marR="0" marB="0">
                    <a:lnL>
                      <a:noFill/>
                    </a:lnL>
                    <a:lnR>
                      <a:noFill/>
                    </a:lnR>
                    <a:lnT>
                      <a:noFill/>
                    </a:lnT>
                    <a:lnB>
                      <a:noFill/>
                    </a:lnB>
                  </a:tcPr>
                </a:tc>
                <a:tc>
                  <a:txBody>
                    <a:bodyPr/>
                    <a:lstStyle/>
                    <a:p>
                      <a:pPr algn="ctr"/>
                      <a:r>
                        <a:rPr lang="en-US" sz="1200">
                          <a:solidFill>
                            <a:srgbClr val="000000"/>
                          </a:solidFill>
                        </a:rPr>
                        <a:t>04-1996</a:t>
                      </a:r>
                    </a:p>
                  </a:txBody>
                  <a:tcPr marT="0" marL="0" marR="0" marB="0">
                    <a:lnL>
                      <a:noFill/>
                    </a:lnL>
                    <a:lnR>
                      <a:noFill/>
                    </a:lnR>
                    <a:lnT>
                      <a:noFill/>
                    </a:lnT>
                    <a:lnB>
                      <a:noFill/>
                    </a:lnB>
                  </a:tcPr>
                </a:tc>
                <a:tc>
                  <a:txBody>
                    <a:bodyPr/>
                    <a:lstStyle/>
                    <a:p>
                      <a:pPr algn="ctr"/>
                      <a:r>
                        <a:rPr lang="en-US" sz="1200">
                          <a:solidFill>
                            <a:srgbClr val="000000"/>
                          </a:solidFill>
                        </a:rPr>
                        <a:t>04-1997</a:t>
                      </a:r>
                    </a:p>
                  </a:txBody>
                  <a:tcPr marT="0" marL="0" marR="0" marB="0">
                    <a:lnL>
                      <a:noFill/>
                    </a:lnL>
                    <a:lnR>
                      <a:noFill/>
                    </a:lnR>
                    <a:lnT>
                      <a:noFill/>
                    </a:lnT>
                    <a:lnB>
                      <a:noFill/>
                    </a:lnB>
                  </a:tcPr>
                </a:tc>
                <a:tc>
                  <a:txBody>
                    <a:bodyPr/>
                    <a:lstStyle/>
                    <a:p>
                      <a:pPr algn="ctr"/>
                      <a:r>
                        <a:rPr lang="en-US" sz="1200">
                          <a:solidFill>
                            <a:srgbClr val="000000"/>
                          </a:solidFill>
                        </a:rPr>
                        <a:t>04-1998</a:t>
                      </a:r>
                    </a:p>
                  </a:txBody>
                  <a:tcPr marT="0" marL="0" marR="0" marB="0">
                    <a:lnL>
                      <a:noFill/>
                    </a:lnL>
                    <a:lnR>
                      <a:noFill/>
                    </a:lnR>
                    <a:lnT>
                      <a:noFill/>
                    </a:lnT>
                    <a:lnB>
                      <a:noFill/>
                    </a:lnB>
                  </a:tcPr>
                </a:tc>
                <a:tc>
                  <a:txBody>
                    <a:bodyPr/>
                    <a:lstStyle/>
                    <a:p>
                      <a:pPr algn="ctr"/>
                      <a:r>
                        <a:rPr lang="en-US" sz="1200">
                          <a:solidFill>
                            <a:srgbClr val="000000"/>
                          </a:solidFill>
                        </a:rPr>
                        <a:t>05-1994</a:t>
                      </a:r>
                    </a:p>
                  </a:txBody>
                  <a:tcPr marT="0" marL="0" marR="0" marB="0">
                    <a:lnL>
                      <a:noFill/>
                    </a:lnL>
                    <a:lnR>
                      <a:noFill/>
                    </a:lnR>
                    <a:lnT>
                      <a:noFill/>
                    </a:lnT>
                    <a:lnB>
                      <a:noFill/>
                    </a:lnB>
                  </a:tcPr>
                </a:tc>
                <a:tc>
                  <a:txBody>
                    <a:bodyPr/>
                    <a:lstStyle/>
                    <a:p>
                      <a:pPr algn="ctr"/>
                      <a:r>
                        <a:rPr lang="en-US" sz="1200">
                          <a:solidFill>
                            <a:srgbClr val="000000"/>
                          </a:solidFill>
                        </a:rPr>
                        <a:t>05-1995</a:t>
                      </a:r>
                    </a:p>
                  </a:txBody>
                  <a:tcPr marT="0" marL="0" marR="0" marB="0">
                    <a:lnL>
                      <a:noFill/>
                    </a:lnL>
                    <a:lnR>
                      <a:noFill/>
                    </a:lnR>
                    <a:lnT>
                      <a:noFill/>
                    </a:lnT>
                    <a:lnB>
                      <a:noFill/>
                    </a:lnB>
                  </a:tcPr>
                </a:tc>
                <a:tc>
                  <a:txBody>
                    <a:bodyPr/>
                    <a:lstStyle/>
                    <a:p>
                      <a:pPr algn="ctr"/>
                      <a:r>
                        <a:rPr lang="en-US" sz="1200">
                          <a:solidFill>
                            <a:srgbClr val="000000"/>
                          </a:solidFill>
                        </a:rPr>
                        <a:t>05-1998</a:t>
                      </a:r>
                    </a:p>
                  </a:txBody>
                  <a:tcPr marT="0" marL="0" marR="0" marB="0">
                    <a:lnL>
                      <a:noFill/>
                    </a:lnL>
                    <a:lnR>
                      <a:noFill/>
                    </a:lnR>
                    <a:lnT>
                      <a:noFill/>
                    </a:lnT>
                    <a:lnB>
                      <a:noFill/>
                    </a:lnB>
                  </a:tcPr>
                </a:tc>
                <a:tc>
                  <a:txBody>
                    <a:bodyPr/>
                    <a:lstStyle/>
                    <a:p>
                      <a:pPr algn="ctr"/>
                      <a:r>
                        <a:rPr lang="en-US" sz="1200">
                          <a:solidFill>
                            <a:srgbClr val="000000"/>
                          </a:solidFill>
                        </a:rPr>
                        <a:t>06-1994</a:t>
                      </a:r>
                    </a:p>
                  </a:txBody>
                  <a:tcPr marT="0" marL="0" marR="0" marB="0">
                    <a:lnL>
                      <a:noFill/>
                    </a:lnL>
                    <a:lnR>
                      <a:noFill/>
                    </a:lnR>
                    <a:lnT>
                      <a:noFill/>
                    </a:lnT>
                    <a:lnB>
                      <a:noFill/>
                    </a:lnB>
                  </a:tcPr>
                </a:tc>
                <a:tc>
                  <a:txBody>
                    <a:bodyPr/>
                    <a:lstStyle/>
                    <a:p>
                      <a:pPr algn="ctr"/>
                      <a:r>
                        <a:rPr lang="en-US" sz="1200">
                          <a:solidFill>
                            <a:srgbClr val="000000"/>
                          </a:solidFill>
                        </a:rPr>
                        <a:t>06-1997</a:t>
                      </a:r>
                    </a:p>
                  </a:txBody>
                  <a:tcPr marT="0" marL="0" marR="0" marB="0">
                    <a:lnL>
                      <a:noFill/>
                    </a:lnL>
                    <a:lnR>
                      <a:noFill/>
                    </a:lnR>
                    <a:lnT>
                      <a:noFill/>
                    </a:lnT>
                    <a:lnB>
                      <a:noFill/>
                    </a:lnB>
                  </a:tcPr>
                </a:tc>
                <a:tc>
                  <a:txBody>
                    <a:bodyPr/>
                    <a:lstStyle/>
                    <a:p>
                      <a:pPr algn="ctr"/>
                      <a:r>
                        <a:rPr lang="en-US" sz="1200">
                          <a:solidFill>
                            <a:srgbClr val="000000"/>
                          </a:solidFill>
                        </a:rPr>
                        <a:t>06-1998</a:t>
                      </a:r>
                    </a:p>
                  </a:txBody>
                  <a:tcPr marT="0" marL="0" marR="0" marB="0">
                    <a:lnL>
                      <a:noFill/>
                    </a:lnL>
                    <a:lnR>
                      <a:noFill/>
                    </a:lnR>
                    <a:lnT>
                      <a:noFill/>
                    </a:lnT>
                    <a:lnB>
                      <a:noFill/>
                    </a:lnB>
                  </a:tcPr>
                </a:tc>
                <a:tc>
                  <a:txBody>
                    <a:bodyPr/>
                    <a:lstStyle/>
                    <a:p>
                      <a:pPr algn="ctr"/>
                      <a:r>
                        <a:rPr lang="en-US" sz="1200">
                          <a:solidFill>
                            <a:srgbClr val="000000"/>
                          </a:solidFill>
                        </a:rPr>
                        <a:t>07-1994</a:t>
                      </a:r>
                    </a:p>
                  </a:txBody>
                  <a:tcPr marT="0" marL="0" marR="0" marB="0">
                    <a:lnL>
                      <a:noFill/>
                    </a:lnL>
                    <a:lnR>
                      <a:noFill/>
                    </a:lnR>
                    <a:lnT>
                      <a:noFill/>
                    </a:lnT>
                    <a:lnB>
                      <a:noFill/>
                    </a:lnB>
                  </a:tcPr>
                </a:tc>
                <a:tc>
                  <a:txBody>
                    <a:bodyPr/>
                    <a:lstStyle/>
                    <a:p>
                      <a:pPr algn="ctr"/>
                      <a:r>
                        <a:rPr lang="en-US" sz="1200">
                          <a:solidFill>
                            <a:srgbClr val="000000"/>
                          </a:solidFill>
                        </a:rPr>
                        <a:t>07-1995</a:t>
                      </a:r>
                    </a:p>
                  </a:txBody>
                  <a:tcPr marT="0" marL="0" marR="0" marB="0">
                    <a:lnL>
                      <a:noFill/>
                    </a:lnL>
                    <a:lnR>
                      <a:noFill/>
                    </a:lnR>
                    <a:lnT>
                      <a:noFill/>
                    </a:lnT>
                    <a:lnB>
                      <a:noFill/>
                    </a:lnB>
                  </a:tcPr>
                </a:tc>
                <a:tc>
                  <a:txBody>
                    <a:bodyPr/>
                    <a:lstStyle/>
                    <a:p>
                      <a:pPr algn="ctr"/>
                      <a:r>
                        <a:rPr lang="en-US" sz="1200">
                          <a:solidFill>
                            <a:srgbClr val="000000"/>
                          </a:solidFill>
                        </a:rPr>
                        <a:t>07-1998</a:t>
                      </a:r>
                    </a:p>
                  </a:txBody>
                  <a:tcPr marT="0" marL="0" marR="0" marB="0">
                    <a:lnL>
                      <a:noFill/>
                    </a:lnL>
                    <a:lnR>
                      <a:noFill/>
                    </a:lnR>
                    <a:lnT>
                      <a:noFill/>
                    </a:lnT>
                    <a:lnB>
                      <a:noFill/>
                    </a:lnB>
                  </a:tcPr>
                </a:tc>
                <a:tc>
                  <a:txBody>
                    <a:bodyPr/>
                    <a:lstStyle/>
                    <a:p>
                      <a:pPr algn="ctr"/>
                      <a:r>
                        <a:rPr lang="en-US" sz="1200">
                          <a:solidFill>
                            <a:srgbClr val="000000"/>
                          </a:solidFill>
                        </a:rPr>
                        <a:t>08-1993</a:t>
                      </a:r>
                    </a:p>
                  </a:txBody>
                  <a:tcPr marT="0" marL="0" marR="0" marB="0">
                    <a:lnL>
                      <a:noFill/>
                    </a:lnL>
                    <a:lnR>
                      <a:noFill/>
                    </a:lnR>
                    <a:lnT>
                      <a:noFill/>
                    </a:lnT>
                    <a:lnB>
                      <a:noFill/>
                    </a:lnB>
                  </a:tcPr>
                </a:tc>
                <a:tc>
                  <a:txBody>
                    <a:bodyPr/>
                    <a:lstStyle/>
                    <a:p>
                      <a:pPr algn="ctr"/>
                      <a:r>
                        <a:rPr lang="en-US" sz="1200">
                          <a:solidFill>
                            <a:srgbClr val="000000"/>
                          </a:solidFill>
                        </a:rPr>
                        <a:t>08-1994</a:t>
                      </a:r>
                    </a:p>
                  </a:txBody>
                  <a:tcPr marT="0" marL="0" marR="0" marB="0">
                    <a:lnL>
                      <a:noFill/>
                    </a:lnL>
                    <a:lnR>
                      <a:noFill/>
                    </a:lnR>
                    <a:lnT>
                      <a:noFill/>
                    </a:lnT>
                    <a:lnB>
                      <a:noFill/>
                    </a:lnB>
                  </a:tcPr>
                </a:tc>
                <a:tc>
                  <a:txBody>
                    <a:bodyPr/>
                    <a:lstStyle/>
                    <a:p>
                      <a:pPr algn="ctr"/>
                      <a:r>
                        <a:rPr lang="en-US" sz="1200">
                          <a:solidFill>
                            <a:srgbClr val="000000"/>
                          </a:solidFill>
                        </a:rPr>
                        <a:t>08-1995</a:t>
                      </a:r>
                    </a:p>
                  </a:txBody>
                  <a:tcPr marT="0" marL="0" marR="0" marB="0">
                    <a:lnL>
                      <a:noFill/>
                    </a:lnL>
                    <a:lnR>
                      <a:noFill/>
                    </a:lnR>
                    <a:lnT>
                      <a:noFill/>
                    </a:lnT>
                    <a:lnB>
                      <a:noFill/>
                    </a:lnB>
                  </a:tcPr>
                </a:tc>
                <a:tc>
                  <a:txBody>
                    <a:bodyPr/>
                    <a:lstStyle/>
                    <a:p>
                      <a:pPr algn="ctr"/>
                      <a:r>
                        <a:rPr lang="en-US" sz="1200">
                          <a:solidFill>
                            <a:srgbClr val="000000"/>
                          </a:solidFill>
                        </a:rPr>
                        <a:t>08-1996</a:t>
                      </a:r>
                    </a:p>
                  </a:txBody>
                  <a:tcPr marT="0" marL="0" marR="0" marB="0">
                    <a:lnL>
                      <a:noFill/>
                    </a:lnL>
                    <a:lnR>
                      <a:noFill/>
                    </a:lnR>
                    <a:lnT>
                      <a:noFill/>
                    </a:lnT>
                    <a:lnB>
                      <a:noFill/>
                    </a:lnB>
                  </a:tcPr>
                </a:tc>
                <a:tc>
                  <a:txBody>
                    <a:bodyPr/>
                    <a:lstStyle/>
                    <a:p>
                      <a:pPr algn="ctr"/>
                      <a:r>
                        <a:rPr lang="en-US" sz="1200">
                          <a:solidFill>
                            <a:srgbClr val="000000"/>
                          </a:solidFill>
                        </a:rPr>
                        <a:t>08-1997</a:t>
                      </a:r>
                    </a:p>
                  </a:txBody>
                  <a:tcPr marT="0" marL="0" marR="0" marB="0">
                    <a:lnL>
                      <a:noFill/>
                    </a:lnL>
                    <a:lnR>
                      <a:noFill/>
                    </a:lnR>
                    <a:lnT>
                      <a:noFill/>
                    </a:lnT>
                    <a:lnB>
                      <a:noFill/>
                    </a:lnB>
                  </a:tcPr>
                </a:tc>
                <a:tc>
                  <a:txBody>
                    <a:bodyPr/>
                    <a:lstStyle/>
                    <a:p>
                      <a:pPr algn="ctr"/>
                      <a:r>
                        <a:rPr lang="en-US" sz="1200">
                          <a:solidFill>
                            <a:srgbClr val="000000"/>
                          </a:solidFill>
                        </a:rPr>
                        <a:t>09-1993</a:t>
                      </a:r>
                    </a:p>
                  </a:txBody>
                  <a:tcPr marT="0" marL="0" marR="0" marB="0">
                    <a:lnL>
                      <a:noFill/>
                    </a:lnL>
                    <a:lnR>
                      <a:noFill/>
                    </a:lnR>
                    <a:lnT>
                      <a:noFill/>
                    </a:lnT>
                    <a:lnB>
                      <a:noFill/>
                    </a:lnB>
                  </a:tcPr>
                </a:tc>
                <a:tc>
                  <a:txBody>
                    <a:bodyPr/>
                    <a:lstStyle/>
                    <a:p>
                      <a:pPr algn="ctr"/>
                      <a:r>
                        <a:rPr lang="en-US" sz="1200">
                          <a:solidFill>
                            <a:srgbClr val="000000"/>
                          </a:solidFill>
                        </a:rPr>
                        <a:t>09-1995</a:t>
                      </a:r>
                    </a:p>
                  </a:txBody>
                  <a:tcPr marT="0" marL="0" marR="0" marB="0">
                    <a:lnL>
                      <a:noFill/>
                    </a:lnL>
                    <a:lnR>
                      <a:noFill/>
                    </a:lnR>
                    <a:lnT>
                      <a:noFill/>
                    </a:lnT>
                    <a:lnB>
                      <a:noFill/>
                    </a:lnB>
                  </a:tcPr>
                </a:tc>
                <a:tc>
                  <a:txBody>
                    <a:bodyPr/>
                    <a:lstStyle/>
                    <a:p>
                      <a:pPr algn="ctr"/>
                      <a:r>
                        <a:rPr lang="en-US" sz="1200">
                          <a:solidFill>
                            <a:srgbClr val="000000"/>
                          </a:solidFill>
                        </a:rPr>
                        <a:t>09-1996</a:t>
                      </a:r>
                    </a:p>
                  </a:txBody>
                  <a:tcPr marT="0" marL="0" marR="0" marB="0">
                    <a:lnL>
                      <a:noFill/>
                    </a:lnL>
                    <a:lnR>
                      <a:noFill/>
                    </a:lnR>
                    <a:lnT>
                      <a:noFill/>
                    </a:lnT>
                    <a:lnB>
                      <a:noFill/>
                    </a:lnB>
                  </a:tcPr>
                </a:tc>
                <a:tc>
                  <a:txBody>
                    <a:bodyPr/>
                    <a:lstStyle/>
                    <a:p>
                      <a:pPr algn="ctr"/>
                      <a:r>
                        <a:rPr lang="en-US" sz="1200">
                          <a:solidFill>
                            <a:srgbClr val="000000"/>
                          </a:solidFill>
                        </a:rPr>
                        <a:t>09-1997</a:t>
                      </a:r>
                    </a:p>
                  </a:txBody>
                  <a:tcPr marT="0" marL="0" marR="0" marB="0">
                    <a:lnL>
                      <a:noFill/>
                    </a:lnL>
                    <a:lnR>
                      <a:noFill/>
                    </a:lnR>
                    <a:lnT>
                      <a:noFill/>
                    </a:lnT>
                    <a:lnB>
                      <a:noFill/>
                    </a:lnB>
                  </a:tcPr>
                </a:tc>
                <a:tc>
                  <a:txBody>
                    <a:bodyPr/>
                    <a:lstStyle/>
                    <a:p>
                      <a:pPr algn="ctr"/>
                      <a:r>
                        <a:rPr lang="en-US" sz="1200">
                          <a:solidFill>
                            <a:srgbClr val="000000"/>
                          </a:solidFill>
                        </a:rPr>
                        <a:t>09-1998</a:t>
                      </a:r>
                    </a:p>
                  </a:txBody>
                  <a:tcPr marT="0" marL="0" marR="0" marB="0">
                    <a:lnL>
                      <a:noFill/>
                    </a:lnL>
                    <a:lnR>
                      <a:noFill/>
                    </a:lnR>
                    <a:lnT>
                      <a:noFill/>
                    </a:lnT>
                    <a:lnB>
                      <a:noFill/>
                    </a:lnB>
                  </a:tcPr>
                </a:tc>
                <a:tc>
                  <a:txBody>
                    <a:bodyPr/>
                    <a:lstStyle/>
                    <a:p>
                      <a:pPr algn="ctr"/>
                      <a:r>
                        <a:rPr lang="en-US" sz="1200">
                          <a:solidFill>
                            <a:srgbClr val="000000"/>
                          </a:solidFill>
                        </a:rPr>
                        <a:t>10-1995</a:t>
                      </a:r>
                    </a:p>
                  </a:txBody>
                  <a:tcPr marT="0" marL="0" marR="0" marB="0">
                    <a:lnL>
                      <a:noFill/>
                    </a:lnL>
                    <a:lnR>
                      <a:noFill/>
                    </a:lnR>
                    <a:lnT>
                      <a:noFill/>
                    </a:lnT>
                    <a:lnB>
                      <a:noFill/>
                    </a:lnB>
                  </a:tcPr>
                </a:tc>
                <a:tc>
                  <a:txBody>
                    <a:bodyPr/>
                    <a:lstStyle/>
                    <a:p>
                      <a:pPr algn="ctr"/>
                      <a:r>
                        <a:rPr lang="en-US" sz="1200">
                          <a:solidFill>
                            <a:srgbClr val="000000"/>
                          </a:solidFill>
                        </a:rPr>
                        <a:t>10-1996</a:t>
                      </a:r>
                    </a:p>
                  </a:txBody>
                  <a:tcPr marT="0" marL="0" marR="0" marB="0">
                    <a:lnL>
                      <a:noFill/>
                    </a:lnL>
                    <a:lnR>
                      <a:noFill/>
                    </a:lnR>
                    <a:lnT>
                      <a:noFill/>
                    </a:lnT>
                    <a:lnB>
                      <a:noFill/>
                    </a:lnB>
                  </a:tcPr>
                </a:tc>
                <a:tc>
                  <a:txBody>
                    <a:bodyPr/>
                    <a:lstStyle/>
                    <a:p>
                      <a:pPr algn="ctr"/>
                      <a:r>
                        <a:rPr lang="en-US" sz="1200">
                          <a:solidFill>
                            <a:srgbClr val="000000"/>
                          </a:solidFill>
                        </a:rPr>
                        <a:t>10-1998</a:t>
                      </a:r>
                    </a:p>
                  </a:txBody>
                  <a:tcPr marT="0" marL="0" marR="0" marB="0">
                    <a:lnL>
                      <a:noFill/>
                    </a:lnL>
                    <a:lnR>
                      <a:noFill/>
                    </a:lnR>
                    <a:lnT>
                      <a:noFill/>
                    </a:lnT>
                    <a:lnB>
                      <a:noFill/>
                    </a:lnB>
                  </a:tcPr>
                </a:tc>
                <a:tc>
                  <a:txBody>
                    <a:bodyPr/>
                    <a:lstStyle/>
                    <a:p>
                      <a:pPr algn="ctr"/>
                      <a:r>
                        <a:rPr lang="en-US" sz="1200">
                          <a:solidFill>
                            <a:srgbClr val="000000"/>
                          </a:solidFill>
                        </a:rPr>
                        <a:t>11-1995</a:t>
                      </a:r>
                    </a:p>
                  </a:txBody>
                  <a:tcPr marT="0" marL="0" marR="0" marB="0">
                    <a:lnL>
                      <a:noFill/>
                    </a:lnL>
                    <a:lnR>
                      <a:noFill/>
                    </a:lnR>
                    <a:lnT>
                      <a:noFill/>
                    </a:lnT>
                    <a:lnB>
                      <a:noFill/>
                    </a:lnB>
                  </a:tcPr>
                </a:tc>
                <a:tc>
                  <a:txBody>
                    <a:bodyPr/>
                    <a:lstStyle/>
                    <a:p>
                      <a:pPr algn="ctr"/>
                      <a:r>
                        <a:rPr lang="en-US" sz="1200">
                          <a:solidFill>
                            <a:srgbClr val="000000"/>
                          </a:solidFill>
                        </a:rPr>
                        <a:t>11-1997</a:t>
                      </a:r>
                    </a:p>
                  </a:txBody>
                  <a:tcPr marT="0" marL="0" marR="0" marB="0">
                    <a:lnL>
                      <a:noFill/>
                    </a:lnL>
                    <a:lnR>
                      <a:noFill/>
                    </a:lnR>
                    <a:lnT>
                      <a:noFill/>
                    </a:lnT>
                    <a:lnB>
                      <a:noFill/>
                    </a:lnB>
                  </a:tcPr>
                </a:tc>
                <a:tc>
                  <a:txBody>
                    <a:bodyPr/>
                    <a:lstStyle/>
                    <a:p>
                      <a:pPr algn="ctr"/>
                      <a:r>
                        <a:rPr lang="en-US" sz="1200">
                          <a:solidFill>
                            <a:srgbClr val="000000"/>
                          </a:solidFill>
                        </a:rPr>
                        <a:t>11-1998</a:t>
                      </a:r>
                    </a:p>
                  </a:txBody>
                  <a:tcPr marT="0" marL="0" marR="0" marB="0">
                    <a:lnL>
                      <a:noFill/>
                    </a:lnL>
                    <a:lnR>
                      <a:noFill/>
                    </a:lnR>
                    <a:lnT>
                      <a:noFill/>
                    </a:lnT>
                    <a:lnB>
                      <a:noFill/>
                    </a:lnB>
                  </a:tcPr>
                </a:tc>
                <a:tc>
                  <a:txBody>
                    <a:bodyPr/>
                    <a:lstStyle/>
                    <a:p>
                      <a:pPr algn="ctr"/>
                      <a:r>
                        <a:rPr lang="en-US" sz="1200">
                          <a:solidFill>
                            <a:srgbClr val="000000"/>
                          </a:solidFill>
                        </a:rPr>
                        <a:t>12-1993</a:t>
                      </a:r>
                    </a:p>
                  </a:txBody>
                  <a:tcPr marT="0" marL="0" marR="0" marB="0">
                    <a:lnL>
                      <a:noFill/>
                    </a:lnL>
                    <a:lnR>
                      <a:noFill/>
                    </a:lnR>
                    <a:lnT>
                      <a:noFill/>
                    </a:lnT>
                    <a:lnB>
                      <a:noFill/>
                    </a:lnB>
                  </a:tcPr>
                </a:tc>
                <a:tc>
                  <a:txBody>
                    <a:bodyPr/>
                    <a:lstStyle/>
                    <a:p>
                      <a:pPr algn="ctr"/>
                      <a:r>
                        <a:rPr lang="en-US" sz="1200">
                          <a:solidFill>
                            <a:srgbClr val="000000"/>
                          </a:solidFill>
                        </a:rPr>
                        <a:t>12-1994</a:t>
                      </a:r>
                    </a:p>
                  </a:txBody>
                  <a:tcPr marT="0" marL="0" marR="0" marB="0">
                    <a:lnL>
                      <a:noFill/>
                    </a:lnL>
                    <a:lnR>
                      <a:noFill/>
                    </a:lnR>
                    <a:lnT>
                      <a:noFill/>
                    </a:lnT>
                    <a:lnB>
                      <a:noFill/>
                    </a:lnB>
                  </a:tcPr>
                </a:tc>
                <a:tc>
                  <a:txBody>
                    <a:bodyPr/>
                    <a:lstStyle/>
                    <a:p>
                      <a:pPr algn="ctr"/>
                      <a:r>
                        <a:rPr lang="en-US" sz="1200">
                          <a:solidFill>
                            <a:srgbClr val="000000"/>
                          </a:solidFill>
                        </a:rPr>
                        <a:t>12-1996</a:t>
                      </a:r>
                    </a:p>
                  </a:txBody>
                  <a:tcPr marT="0" marL="0" marR="0" marB="0">
                    <a:lnL>
                      <a:noFill/>
                    </a:lnL>
                    <a:lnR>
                      <a:noFill/>
                    </a:lnR>
                    <a:lnT>
                      <a:noFill/>
                    </a:lnT>
                    <a:lnB>
                      <a:noFill/>
                    </a:lnB>
                  </a:tcPr>
                </a:tc>
                <a:tc>
                  <a:txBody>
                    <a:bodyPr/>
                    <a:lstStyle/>
                    <a:p>
                      <a:pPr algn="ctr"/>
                      <a:r>
                        <a:rPr lang="en-US" sz="1200">
                          <a:solidFill>
                            <a:srgbClr val="000000"/>
                          </a:solidFill>
                        </a:rPr>
                        <a:t>12-1997</a:t>
                      </a:r>
                    </a:p>
                  </a:txBody>
                  <a:tcPr marT="0" marL="0" marR="0" marB="0">
                    <a:lnL>
                      <a:noFill/>
                    </a:lnL>
                    <a:lnR>
                      <a:noFill/>
                    </a:lnR>
                    <a:lnT>
                      <a:noFill/>
                    </a:lnT>
                    <a:lnB>
                      <a:noFill/>
                    </a:lnB>
                  </a:tcPr>
                </a:tc>
                <a:tc>
                  <a:txBody>
                    <a:bodyPr/>
                    <a:lstStyle/>
                    <a:p>
                      <a:pPr algn="ctr"/>
                      <a:r>
                        <a:rPr lang="en-US" sz="1200">
                          <a:solidFill>
                            <a:srgbClr val="000000"/>
                          </a:solidFill>
                        </a:rPr>
                        <a:t>12-1998</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Benesov</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93888.00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314688.00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208332.00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107640.00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85860.00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77544.00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Beroun</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504000.00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66696.00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270384.00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460980.00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19248.00 (1)</a:t>
                      </a:r>
                    </a:p>
                  </a:txBody>
                  <a:tcPr marT="0" marL="0" marR="0" marB="0">
                    <a:lnL>
                      <a:noFill/>
                    </a:lnL>
                    <a:lnR>
                      <a:noFill/>
                    </a:lnR>
                    <a:lnT>
                      <a:noFill/>
                    </a:lnT>
                    <a:lnB>
                      <a:noFill/>
                    </a:lnB>
                  </a:tcPr>
                </a:tc>
                <a:tc>
                  <a:txBody>
                    <a:bodyPr/>
                    <a:lstStyle/>
                    <a:p>
                      <a:pPr algn="ctr"/>
                      <a:r>
                        <a:rPr lang="en-US" sz="1200">
                          <a:solidFill>
                            <a:srgbClr val="000000"/>
                          </a:solidFill>
                        </a:rPr>
                        <a:t>139488.00 (1)</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Kladno</a:t>
                      </a:r>
                    </a:p>
                  </a:txBody>
                  <a:tcPr marT="0" marL="6350" marR="0" marB="0">
                    <a:lnL>
                      <a:noFill/>
                    </a:lnL>
                    <a:lnR>
                      <a:noFill/>
                    </a:lnR>
                    <a:lnT>
                      <a:noFill/>
                    </a:lnT>
                    <a:lnB>
                      <a:noFill/>
                    </a:lnB>
                  </a:tcPr>
                </a:tc>
                <a:tc>
                  <a:txBody>
                    <a:bodyPr/>
                    <a:lstStyle/>
                    <a:p>
                      <a:pPr algn="ctr"/>
                      <a:r>
                        <a:rPr lang="en-US" sz="1200">
                          <a:solidFill>
                            <a:srgbClr val="0000FF"/>
                          </a:solidFill>
                        </a:rPr>
                        <a:t>21072.00 (1)</a:t>
                      </a:r>
                    </a:p>
                  </a:txBody>
                  <a:tcPr marT="0" marL="0" marR="0" marB="0">
                    <a:lnL>
                      <a:noFill/>
                    </a:lnL>
                    <a:lnR>
                      <a:noFill/>
                    </a:lnR>
                    <a:lnT>
                      <a:noFill/>
                    </a:lnT>
                    <a:lnB>
                      <a:noFill/>
                    </a:lnB>
                  </a:tcPr>
                </a:tc>
                <a:tc>
                  <a:txBody>
                    <a:bodyPr/>
                    <a:lstStyle/>
                    <a:p>
                      <a:pPr algn="ctr"/>
                      <a:r>
                        <a:rPr lang="en-US" sz="1200">
                          <a:solidFill>
                            <a:srgbClr val="000000"/>
                          </a:solidFill>
                        </a:rPr>
                        <a:t>68340.00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63312.00 (1)</a:t>
                      </a:r>
                    </a:p>
                  </a:txBody>
                  <a:tcPr marT="0" marL="0" marR="0" marB="0">
                    <a:lnL>
                      <a:noFill/>
                    </a:lnL>
                    <a:lnR>
                      <a:noFill/>
                    </a:lnR>
                    <a:lnT>
                      <a:noFill/>
                    </a:lnT>
                    <a:lnB>
                      <a:noFill/>
                    </a:lnB>
                  </a:tcPr>
                </a:tc>
                <a:tc>
                  <a:txBody>
                    <a:bodyPr/>
                    <a:lstStyle/>
                    <a:p>
                      <a:pPr algn="ctr"/>
                      <a:r>
                        <a:rPr lang="en-US" sz="1200">
                          <a:solidFill>
                            <a:srgbClr val="000000"/>
                          </a:solidFill>
                        </a:rPr>
                        <a:t>189060.00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233424.00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402000.00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129312.00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Kolin</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67320.00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538500.00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76080.00 (1)</a:t>
                      </a:r>
                    </a:p>
                  </a:txBody>
                  <a:tcPr marT="0" marL="0" marR="0" marB="0">
                    <a:lnL>
                      <a:noFill/>
                    </a:lnL>
                    <a:lnR>
                      <a:noFill/>
                    </a:lnR>
                    <a:lnT>
                      <a:noFill/>
                    </a:lnT>
                    <a:lnB>
                      <a:noFill/>
                    </a:lnB>
                  </a:tcPr>
                </a:tc>
                <a:tc>
                  <a:txBody>
                    <a:bodyPr/>
                    <a:lstStyle/>
                    <a:p>
                      <a:pPr algn="ctr"/>
                      <a:r>
                        <a:rPr lang="en-US" sz="1200">
                          <a:solidFill>
                            <a:srgbClr val="0000FF"/>
                          </a:solidFill>
                        </a:rPr>
                        <a:t>22356.00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87360.00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285600.00 (1)</a:t>
                      </a:r>
                    </a:p>
                  </a:txBody>
                  <a:tcPr marT="0" marL="0" marR="0" marB="0">
                    <a:lnL>
                      <a:noFill/>
                    </a:lnL>
                    <a:lnR>
                      <a:noFill/>
                    </a:lnR>
                    <a:lnT>
                      <a:noFill/>
                    </a:lnT>
                    <a:lnB>
                      <a:noFill/>
                    </a:lnB>
                  </a:tcPr>
                </a:tc>
                <a:tc>
                  <a:txBody>
                    <a:bodyPr/>
                    <a:lstStyle/>
                    <a:p>
                      <a:pPr algn="ctr"/>
                      <a:r>
                        <a:rPr lang="en-US" sz="1200">
                          <a:solidFill>
                            <a:srgbClr val="FF0000"/>
                          </a:solidFill>
                        </a:rPr>
                        <a:t>290820.00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155640.00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177804.00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199680.00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Kutna Hora</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64224.00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317520.00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104964.00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466608.00 (1)</a:t>
                      </a:r>
                    </a:p>
                  </a:txBody>
                  <a:tcPr marT="0" marL="0" marR="0" marB="0">
                    <a:lnL>
                      <a:noFill/>
                    </a:lnL>
                    <a:lnR>
                      <a:noFill/>
                    </a:lnR>
                    <a:lnT>
                      <a:noFill/>
                    </a:lnT>
                    <a:lnB>
                      <a:noFill/>
                    </a:lnB>
                  </a:tcPr>
                </a:tc>
                <a:tc>
                  <a:txBody>
                    <a:bodyPr/>
                    <a:lstStyle/>
                    <a:p>
                      <a:pPr algn="ctr"/>
                      <a:r>
                        <a:rPr lang="en-US" sz="1200">
                          <a:solidFill>
                            <a:srgbClr val="000000"/>
                          </a:solidFill>
                        </a:rPr>
                        <a:t>151200.00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108720.00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57360.00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360864.00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464520.00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Melnik</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63252.00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91632.00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225504.00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39168.00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38496.00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99744.00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Mlada Boleslav</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97176.00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196800.00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31620.00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96984.00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194940.00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Nymburk</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221880.00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341280.00 (1)</a:t>
                      </a:r>
                    </a:p>
                  </a:txBody>
                  <a:tcPr marT="0" marL="0" marR="0" marB="0">
                    <a:lnL>
                      <a:noFill/>
                    </a:lnL>
                    <a:lnR>
                      <a:noFill/>
                    </a:lnR>
                    <a:lnT>
                      <a:noFill/>
                    </a:lnT>
                    <a:lnB>
                      <a:noFill/>
                    </a:lnB>
                  </a:tcPr>
                </a:tc>
                <a:tc>
                  <a:txBody>
                    <a:bodyPr/>
                    <a:lstStyle/>
                    <a:p>
                      <a:pPr algn="ctr"/>
                      <a:r>
                        <a:rPr lang="en-US" sz="1200">
                          <a:solidFill>
                            <a:srgbClr val="0000FF"/>
                          </a:solidFill>
                        </a:rPr>
                        <a:t>52236.00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144960.00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33348.00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32154.00 (2)</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93600.00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53472.00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Praha - vychod</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160656.00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272520.00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98592.00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172080.00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155616.00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Praha - zapad</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149040.00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49044.00 (1)</a:t>
                      </a:r>
                    </a:p>
                  </a:txBody>
                  <a:tcPr marT="0" marL="0" marR="0" marB="0">
                    <a:lnL>
                      <a:noFill/>
                    </a:lnL>
                    <a:lnR>
                      <a:noFill/>
                    </a:lnR>
                    <a:lnT>
                      <a:noFill/>
                    </a:lnT>
                    <a:lnB>
                      <a:noFill/>
                    </a:lnB>
                  </a:tcPr>
                </a:tc>
                <a:tc>
                  <a:txBody>
                    <a:bodyPr/>
                    <a:lstStyle/>
                    <a:p>
                      <a:pPr algn="ctr"/>
                      <a:r>
                        <a:rPr lang="en-US" sz="1200">
                          <a:solidFill>
                            <a:srgbClr val="000000"/>
                          </a:solidFill>
                        </a:rPr>
                        <a:t>126600.00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164256.00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80340.00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69360.00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50460.00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260028.00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137904.00 (1)</a:t>
                      </a:r>
                    </a:p>
                  </a:txBody>
                  <a:tcPr marT="0" marL="0" marR="0" marB="0">
                    <a:lnL>
                      <a:noFill/>
                    </a:lnL>
                    <a:lnR>
                      <a:noFill/>
                    </a:lnR>
                    <a:lnT>
                      <a:noFill/>
                    </a:lnT>
                    <a:lnB>
                      <a:noFill/>
                    </a:lnB>
                  </a:tcPr>
                </a:tc>
                <a:tc>
                  <a:txBody>
                    <a:bodyPr/>
                    <a:lstStyle/>
                    <a:p>
                      <a:pPr algn="ctr"/>
                      <a:r>
                        <a:rPr lang="en-US" sz="1200">
                          <a:solidFill>
                            <a:srgbClr val="0000FF"/>
                          </a:solidFill>
                        </a:rPr>
                        <a:t>59448.00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86616.00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Pribram</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133800.00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331560.00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40632.00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76908.00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143904.00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105804.00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74124.00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392460.00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r>
              <a:tr h="254000">
                <a:tc>
                  <a:txBody>
                    <a:bodyPr/>
                    <a:lstStyle/>
                    <a:p>
                      <a:pPr algn="r"/>
                      <a:r>
                        <a:rPr lang="en-US" sz="1200" i="true">
                          <a:solidFill>
                            <a:srgbClr val="000000"/>
                          </a:solidFill>
                        </a:rPr>
                        <a:t/>
                      </a:r>
                    </a:p>
                  </a:txBody>
                  <a:tcPr marT="0" marL="6350" marR="0" marB="0" anchor="ctr">
                    <a:lnL>
                      <a:noFill/>
                    </a:lnL>
                    <a:lnR>
                      <a:noFill/>
                    </a:lnR>
                    <a:lnT>
                      <a:noFill/>
                    </a:lnT>
                    <a:lnB>
                      <a:noFill/>
                    </a:lnB>
                  </a:tcPr>
                </a:tc>
                <a:tc>
                  <a:txBody>
                    <a:bodyPr/>
                    <a:lstStyle/>
                    <a:p>
                      <a:pPr algn="r"/>
                      <a:r>
                        <a:rPr lang="en-US" sz="1200">
                          <a:solidFill>
                            <a:srgbClr val="000000"/>
                          </a:solidFill>
                        </a:rPr>
                        <a:t>Rakovnik</a:t>
                      </a:r>
                    </a:p>
                  </a:txBody>
                  <a:tcPr marT="0" marL="635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61656.00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44628.00 (1)</a:t>
                      </a:r>
                    </a:p>
                  </a:txBody>
                  <a:tcPr marT="0" marL="0" marR="0" marB="0">
                    <a:lnL>
                      <a:noFill/>
                    </a:lnL>
                    <a:lnR>
                      <a:noFill/>
                    </a:lnR>
                    <a:lnT>
                      <a:noFill/>
                    </a:lnT>
                    <a:lnB>
                      <a:noFill/>
                    </a:lnB>
                  </a:tcPr>
                </a:tc>
                <a:tc>
                  <a:txBody>
                    <a:bodyPr/>
                    <a:lstStyle/>
                    <a:p>
                      <a:pPr algn="ctr"/>
                      <a:r>
                        <a:rPr lang="en-US" sz="1200">
                          <a:solidFill>
                            <a:srgbClr val="000000"/>
                          </a:solidFill>
                        </a:rPr>
                        <a:t>148140.00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FF"/>
                          </a:solidFill>
                        </a:rPr>
                        <a:t>45456.00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87840.00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FF0000"/>
                          </a:solidFill>
                        </a:rPr>
                        <a:t>262980.00 (1)</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a:t>
                      </a:r>
                    </a:p>
                  </a:txBody>
                  <a:tcPr marT="0" marL="0" marR="0" marB="0">
                    <a:lnL>
                      <a:noFill/>
                    </a:lnL>
                    <a:lnR>
                      <a:noFill/>
                    </a:lnR>
                    <a:lnT>
                      <a:noFill/>
                    </a:lnT>
                    <a:lnB>
                      <a:noFill/>
                    </a:lnB>
                  </a:tcPr>
                </a:tc>
                <a:tc>
                  <a:txBody>
                    <a:bodyPr/>
                    <a:lstStyle/>
                    <a:p>
                      <a:pPr algn="ctr"/>
                      <a:r>
                        <a:rPr lang="en-US" sz="1200">
                          <a:solidFill>
                            <a:srgbClr val="000000"/>
                          </a:solidFill>
                        </a:rPr>
                        <a:t>79824.00 (1)</a:t>
                      </a:r>
                    </a:p>
                  </a:txBody>
                  <a:tcPr marT="0" marL="0" marR="0" marB="0">
                    <a:lnL>
                      <a:noFill/>
                    </a:lnL>
                    <a:lnR>
                      <a:noFill/>
                    </a:lnR>
                    <a:lnT>
                      <a:noFill/>
                    </a:lnT>
                    <a:lnB>
                      <a:noFill/>
                    </a:lnB>
                  </a:tcPr>
                </a:tc>
                <a:tc>
                  <a:txBody>
                    <a:bodyPr/>
                    <a:lstStyle/>
                    <a:p>
                      <a:pPr algn="ctr"/>
                      <a:r>
                        <a:rPr lang="en-US" sz="1200">
                          <a:solidFill>
                            <a:srgbClr val="FF0000"/>
                          </a:solidFill>
                        </a:rPr>
                        <a:t>230220.00 (1)</a:t>
                      </a:r>
                    </a:p>
                  </a:txBody>
                  <a:tcPr marT="0" marL="0" marR="0" marB="0">
                    <a:lnL>
                      <a:noFill/>
                    </a:lnL>
                    <a:lnR>
                      <a:noFill/>
                    </a:lnR>
                    <a:lnT>
                      <a:noFill/>
                    </a:lnT>
                    <a:lnB>
                      <a:noFill/>
                    </a:lnB>
                  </a:tcPr>
                </a:tc>
              </a:tr>
            </a:tbl>
          </a:graphicData>
        </a:graphic>
      </p:graphicFrame>
      <p:pic>
        <p:nvPicPr>
          <p:cNvPr id="4" name="6Q22G3QD.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r="http://schemas.openxmlformats.org/officeDocument/2006/relationships" xmlns:p="http://schemas.openxmlformats.org/presentationml/2006/main" xmlns:a="http://schemas.openxmlformats.org/drawingml/2006/main" show="1">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a:t>Summary</a:t>
            </a:r>
          </a:p>
        </p:txBody>
      </p:sp>
      <p:sp xmlns:p="http://schemas.openxmlformats.org/presentationml/2006/main" xmlns:a="http://schemas.openxmlformats.org/drawingml/2006/main" xmlns:r="http://schemas.openxmlformats.org/officeDocument/2006/relationships">
        <p:nvSpPr>
          <p:cNvPr id="3" name="Content Placeholder 2"/>
          <p:cNvSpPr>
            <a:spLocks noGrp="1"/>
          </p:cNvSpPr>
          <p:nvPr>
            <p:ph idx="1"/>
          </p:nvPr>
        </p:nvSpPr>
        <p:spPr/>
        <p:txBody>
          <a:bodyPr/>
          <a:lstStyle/>
          <a:p>
            <a:pPr lvl="0"/>
            <a:r>
              <a:rPr lang="en-US" b="false" sz="1400"/>
              <a:t>First, we tried to put the original result in context, by comparing its defining values with similar ones.</a:t>
            </a:r>
          </a:p>
          <a:p>
            <a:pPr lvl="1"/>
            <a:r>
              <a:rPr lang="en-US" b="false" sz="1400"/>
              <a:t>When we compared Benesov to its siblings, grouped by account and date, we observed the following:</a:t>
            </a:r>
          </a:p>
          <a:p>
            <a:pPr lvl="2"/>
            <a:r>
              <a:rPr lang="en-US" b="false" sz="1400"/>
              <a:t>In 1 out of 46 cases Benesov has higher value than Beroun.</a:t>
            </a:r>
          </a:p>
          <a:p>
            <a:pPr lvl="2"/>
            <a:r>
              <a:rPr lang="en-US" b="false" sz="1400"/>
              <a:t>In 45 out of 46 cases Beroun has null value.</a:t>
            </a:r>
          </a:p>
          <a:p>
            <a:pPr lvl="2"/>
            <a:r>
              <a:rPr lang="en-US" b="false" sz="1400"/>
              <a:t>In 46 out of 46 cases Kladno has null value.</a:t>
            </a:r>
          </a:p>
          <a:p>
            <a:pPr lvl="2"/>
            <a:r>
              <a:rPr lang="en-US" b="false" sz="1400"/>
              <a:t>In 1 out of 46 cases Benesov has lower value than Kolin.</a:t>
            </a:r>
          </a:p>
          <a:p>
            <a:pPr lvl="2"/>
            <a:r>
              <a:rPr lang="en-US" b="false" sz="1400"/>
              <a:t>In 45 out of 46 cases Kolin has null value.</a:t>
            </a:r>
          </a:p>
          <a:p>
            <a:pPr lvl="2"/>
            <a:r>
              <a:rPr lang="en-US" b="false" sz="1400"/>
              <a:t>In 2 out of 46 cases Benesov has higher value than Kutna Hora.</a:t>
            </a:r>
          </a:p>
          <a:p>
            <a:pPr lvl="2"/>
            <a:r>
              <a:rPr lang="en-US" b="false" sz="1400"/>
              <a:t>In 1 out of 46 cases Benesov has lower value than Kutna Hora.</a:t>
            </a:r>
          </a:p>
          <a:p>
            <a:pPr lvl="2"/>
            <a:r>
              <a:rPr lang="en-US" b="false" sz="1400"/>
              <a:t>In 43 out of 46 cases Kutna Hora has null value.</a:t>
            </a:r>
          </a:p>
          <a:p>
            <a:pPr lvl="2"/>
            <a:r>
              <a:rPr lang="en-US" b="false" sz="1400"/>
              <a:t>In 1 out of 46 cases Benesov has higher value than Melnik.</a:t>
            </a:r>
          </a:p>
          <a:p>
            <a:pPr lvl="2"/>
            <a:r>
              <a:rPr lang="en-US" b="false" sz="1400"/>
              <a:t>In 45 out of 46 cases Melnik has null value.</a:t>
            </a:r>
          </a:p>
          <a:p>
            <a:pPr lvl="2"/>
            <a:r>
              <a:rPr lang="en-US" b="false" sz="1400"/>
              <a:t>In 1 out of 46 cases Benesov has higher value than Mlada Boleslav.</a:t>
            </a:r>
          </a:p>
          <a:p>
            <a:pPr lvl="2"/>
            <a:r>
              <a:rPr lang="en-US" b="false" sz="1400"/>
              <a:t>In 45 out of 46 cases Mlada Boleslav has null value.</a:t>
            </a:r>
          </a:p>
          <a:p>
            <a:pPr lvl="2"/>
            <a:r>
              <a:rPr lang="en-US" b="false" sz="1400"/>
              <a:t>In 1 out of 46 cases Benesov has higher value than Nymburk.</a:t>
            </a:r>
          </a:p>
          <a:p>
            <a:pPr lvl="2"/>
            <a:r>
              <a:rPr lang="en-US" b="false" sz="1400"/>
              <a:t>In 1 out of 46 cases Benesov has lower value than Nymburk.</a:t>
            </a:r>
          </a:p>
          <a:p>
            <a:pPr lvl="2"/>
            <a:r>
              <a:rPr lang="en-US" b="false" sz="1400"/>
              <a:t>In 44 out of 46 cases Nymburk has null value.</a:t>
            </a:r>
          </a:p>
          <a:p>
            <a:pPr lvl="2"/>
            <a:r>
              <a:rPr lang="en-US" b="false" sz="1400"/>
              <a:t>In 46 out of 46 cases Praha - vychod has null value.</a:t>
            </a:r>
          </a:p>
          <a:p>
            <a:pPr lvl="2"/>
            <a:r>
              <a:rPr lang="en-US" b="false" sz="1400"/>
              <a:t>In 46 out of 46 cases Praha - zapad has null value.</a:t>
            </a:r>
          </a:p>
          <a:p>
            <a:pPr lvl="2"/>
            <a:r>
              <a:rPr lang="en-US" b="false" sz="1400"/>
              <a:t>In 46 out of 46 cases Pribram has null value.</a:t>
            </a:r>
          </a:p>
          <a:p>
            <a:pPr lvl="2"/>
            <a:r>
              <a:rPr lang="en-US" b="false" sz="1400"/>
              <a:t>In 1 out of 46 cases Benesov has lower value than Rakovnik.</a:t>
            </a:r>
          </a:p>
          <a:p>
            <a:pPr lvl="2"/>
            <a:r>
              <a:rPr lang="en-US" b="false" sz="1400"/>
              <a:t>In 45 out of 46 cases Rakovnik has null value.</a:t>
            </a:r>
          </a:p>
          <a:p>
            <a:pPr lvl="0"/>
            <a:r>
              <a:rPr lang="en-US" b="false" sz="1400"/>
              <a:t>Then we analyzed the results by drilling down one level in the hierarchy.</a:t>
            </a:r>
          </a:p>
          <a:p>
            <a:pPr lvl="1"/>
            <a:r>
              <a:rPr lang="en-US" b="false" sz="1400"/>
              <a:t>When we drilled down date, we observed the following facts:</a:t>
            </a:r>
          </a:p>
          <a:p>
            <a:pPr lvl="2"/>
            <a:r>
              <a:rPr lang="en-US" b="false" sz="1400"/>
              <a:t>Column central Bohemia has 54 of the 54 highest values.</a:t>
            </a:r>
          </a:p>
          <a:p>
            <a:pPr lvl="2"/>
            <a:r>
              <a:rPr lang="en-US" b="false" sz="1400"/>
              <a:t>Column central Bohemia has 54 of the 54 lowest values.</a:t>
            </a:r>
          </a:p>
          <a:p>
            <a:pPr lvl="1"/>
            <a:r>
              <a:rPr lang="en-US" b="false" sz="1400"/>
              <a:t>When we drilled down account, we observed the following facts:</a:t>
            </a:r>
          </a:p>
          <a:p>
            <a:pPr lvl="2"/>
            <a:r>
              <a:rPr lang="en-US" b="false" sz="1400"/>
              <a:t>Column 06-1997 has 2 of the 22 highest values.</a:t>
            </a:r>
          </a:p>
          <a:p>
            <a:pPr lvl="2"/>
            <a:r>
              <a:rPr lang="en-US" b="false" sz="1400"/>
              <a:t>Column 06-1998 has 2 of the 22 highest values.</a:t>
            </a:r>
          </a:p>
          <a:p>
            <a:pPr lvl="2"/>
            <a:r>
              <a:rPr lang="en-US" b="false" sz="1400"/>
              <a:t>Column 08-1996 has 2 of the 22 highest values.</a:t>
            </a:r>
          </a:p>
          <a:p>
            <a:pPr lvl="2"/>
            <a:r>
              <a:rPr lang="en-US" b="false" sz="1400"/>
              <a:t>Column 10-1996 has 2 of the 22 highest values.</a:t>
            </a:r>
          </a:p>
          <a:p>
            <a:pPr lvl="2"/>
            <a:r>
              <a:rPr lang="en-US" b="false" sz="1400"/>
              <a:t>Column 03-1998 has 4 of the 22 lowest values.</a:t>
            </a:r>
          </a:p>
        </p:txBody>
      </p:sp>
      <p:pic>
        <p:nvPicPr>
          <p:cNvPr id="4" name="SWVJE4U2.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tableStyles.xml><?xml version="1.0" encoding="utf-8"?>
<a:tblStyleLst xmlns:a="http://schemas.openxmlformats.org/drawingml/2006/main" def="{5C22544A-7EE6-4342-B048-85BDC9FD1C3A}"/>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534" y="-90"/>
      </p:cViewPr>
      <p:guideLst>
        <p:guide orient="horz" pos="2160"/>
        <p:guide pos="2880"/>
      </p:guideLst>
    </p:cSldViewPr>
  </p:slideViewPr>
  <p:notesTextViewPr>
    <p:cViewPr>
      <p:scale>
        <a:sx n="100" d="100"/>
        <a:sy n="100" d="100"/>
      </p:scale>
      <p:origin x="0" y="0"/>
    </p:cViewPr>
  </p:notesTextViewPr>
  <p:gridSpacing cx="76200" cy="76200"/>
</p:viewPr>
</file>